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2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charts/chart3.xml" ContentType="application/vnd.openxmlformats-officedocument.drawingml.chart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4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charts/chart5.xml" ContentType="application/vnd.openxmlformats-officedocument.drawingml.chart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정확도</c:v>
                </c:pt>
              </c:strCache>
            </c:strRef>
          </c:tx>
          <c:spPr>
            <a:solidFill>
              <a:srgbClr val="044E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A0A0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기존 앱 A</c:v>
                  </c:pt>
                  <c:pt idx="1">
                    <c:v>기존 앱 B</c:v>
                  </c:pt>
                  <c:pt idx="2">
                    <c:v>글로벌 P사</c:v>
                  </c:pt>
                  <c:pt idx="3">
                    <c:v>㈜실버케어랩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78</c:v>
                </c:pt>
                <c:pt idx="1">
                  <c:v>82</c:v>
                </c:pt>
                <c:pt idx="2">
                  <c:v>89</c:v>
                </c:pt>
                <c:pt idx="3">
                  <c:v>96.4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A0A0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BM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44E29"/>
              </a:solidFill>
              <a:effectLst/>
            </c:spPr>
          </c:dPt>
          <c:dPt>
            <c:idx val="1"/>
            <c:bubble3D val="0"/>
            <c:spPr>
              <a:solidFill>
                <a:srgbClr val="B85042"/>
              </a:solidFill>
              <a:effectLst/>
            </c:spPr>
          </c:dPt>
          <c:dPt>
            <c:idx val="2"/>
            <c:bubble3D val="0"/>
            <c:spPr>
              <a:solidFill>
                <a:srgbClr val="C8A047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AFAF9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AFAF9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300" b="0" i="0" u="none" strike="noStrike">
                      <a:solidFill>
                        <a:srgbClr val="FAFAF9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B2C 정기구독</c:v>
                </c:pt>
                <c:pt idx="1">
                  <c:v>B2B 요양시설</c:v>
                </c:pt>
                <c:pt idx="2">
                  <c:v>보험사 제휴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55</c:v>
                </c:pt>
                <c:pt idx="1">
                  <c:v>30</c:v>
                </c:pt>
                <c:pt idx="2">
                  <c:v>15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      </a:defRPr>
          </a:pPr>
          <a:endParaRPr lang="en-US"/>
        </a:p>
      </c:txPr>
    </c:legend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매출</c:v>
                </c:pt>
              </c:strCache>
            </c:strRef>
          </c:tx>
          <c:spPr>
            <a:solidFill>
              <a:srgbClr val="044E2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400" u="none">
                    <a:solidFill>
                      <a:srgbClr val="0A0A0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1년차 (2026)</c:v>
                  </c:pt>
                  <c:pt idx="1">
                    <c:v>2년차 (2027)</c:v>
                  </c:pt>
                  <c:pt idx="2">
                    <c:v>3년차 (2028)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</c:v>
                </c:pt>
                <c:pt idx="1">
                  <c:v>1200</c:v>
                </c:pt>
                <c:pt idx="2">
                  <c:v>3500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400" u="none">
                  <a:solidFill>
                    <a:srgbClr val="0A0A0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누적 일자리</c:v>
                </c:pt>
              </c:strCache>
            </c:strRef>
          </c:tx>
          <c:spPr>
            <a:solidFill>
              <a:srgbClr val="B85042"/>
            </a:solidFill>
            <a:ln w="50800" cap="flat">
              <a:solidFill>
                <a:srgbClr val="B8504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300" u="none">
                    <a:solidFill>
                      <a:srgbClr val="0A0A0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B85042"/>
              </a:solidFill>
              <a:ln w="9525" cap="flat">
                <a:solidFill>
                  <a:srgbClr val="B8504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2026</c:v>
                  </c:pt>
                  <c:pt idx="1">
                    <c:v>2027</c:v>
                  </c:pt>
                  <c:pt idx="2">
                    <c:v>2028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12</c:v>
                </c:pt>
                <c:pt idx="2">
                  <c:v>20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300" u="none">
                  <a:solidFill>
                    <a:srgbClr val="0A0A0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3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누적 손익 (백만원)</c:v>
                </c:pt>
              </c:strCache>
            </c:strRef>
          </c:tx>
          <c:spPr>
            <a:solidFill>
              <a:srgbClr val="044E29"/>
            </a:solidFill>
            <a:ln w="50800" cap="flat">
              <a:solidFill>
                <a:srgbClr val="044E2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A0A0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44E29"/>
              </a:solidFill>
              <a:ln w="9525" cap="flat">
                <a:solidFill>
                  <a:srgbClr val="044E2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6M</c:v>
                  </c:pt>
                  <c:pt idx="1">
                    <c:v>9M</c:v>
                  </c:pt>
                  <c:pt idx="2">
                    <c:v>12M</c:v>
                  </c:pt>
                  <c:pt idx="3">
                    <c:v>15M</c:v>
                  </c:pt>
                  <c:pt idx="4">
                    <c:v>18M</c:v>
                  </c:pt>
                  <c:pt idx="5">
                    <c:v>21M</c:v>
                  </c:pt>
                  <c:pt idx="6">
                    <c:v>24M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-50</c:v>
                </c:pt>
                <c:pt idx="1">
                  <c:v>-30</c:v>
                </c:pt>
                <c:pt idx="2">
                  <c:v>-10</c:v>
                </c:pt>
                <c:pt idx="3">
                  <c:v>5</c:v>
                </c:pt>
                <c:pt idx="4">
                  <c:v>25</c:v>
                </c:pt>
                <c:pt idx="5">
                  <c:v>50</c:v>
                </c:pt>
                <c:pt idx="6">
                  <c:v>90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0A0A0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4D4D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AFAF9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600" kern="0" dirty="0">
                <a:solidFill>
                  <a:srgbClr val="FAFAF9"/>
                </a:solidFill>
              </a:rPr>
              <a:t>예비창업패키지 2026 · CONFIDENTIAL · APRIL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i="1" dirty="0">
                <a:solidFill>
                  <a:srgbClr val="044E29"/>
                </a:solidFill>
              </a:rPr>
              <a:t>01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B85042"/>
                </a:solidFill>
              </a:rPr>
              <a:t>2026 예비창업패키지 · 사업계획서 발표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12471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i="1" dirty="0">
                <a:solidFill>
                  <a:srgbClr val="0A0A0A"/>
                </a:solidFill>
              </a:rPr>
              <a:t>SilverCareLab.</a:t>
            </a:r>
            <a:endParaRPr lang="en-US" sz="11000" dirty="0"/>
          </a:p>
        </p:txBody>
      </p:sp>
      <p:sp>
        <p:nvSpPr>
          <p:cNvPr id="7" name="Shape 5"/>
          <p:cNvSpPr/>
          <p:nvPr/>
        </p:nvSpPr>
        <p:spPr>
          <a:xfrm>
            <a:off x="457200" y="3749040"/>
            <a:ext cx="11247120" cy="0"/>
          </a:xfrm>
          <a:prstGeom prst="line">
            <a:avLst/>
          </a:prstGeom>
          <a:noFill/>
          <a:ln w="1270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9319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부모님의 안부를 기술이 챙기는 시대.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44348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</a:rPr>
              <a:t>AI 기반 시니어 일상·복약·낙상 케어 통합 앱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594360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</a:rPr>
              <a:t>대표자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</a:rPr>
              <a:t>이수진 / CEO &amp; Founder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</a:rPr>
              <a:t>회사명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3756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</a:rPr>
              <a:t>㈜실버케어랩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21792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</a:rPr>
              <a:t>요청 지원금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21792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</a:rPr>
              <a:t>1억 원 (사업화 자금)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098280" y="60807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5042"/>
                </a:solidFill>
              </a:rPr>
              <a:t>발표 일자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098280" y="6355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A0A0A"/>
                </a:solidFill>
              </a:rPr>
              <a:t>2026.04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 · 실현 가능성 — 시스템 구성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S-03 / 시스템 구성도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센서 → 클라우드 → 가족.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377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25252"/>
                </a:solidFill>
              </a:rPr>
              <a:t>4단계 통합 데이터 흐름. 30초 안에 자녀 알림.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108960"/>
            <a:ext cx="2697480" cy="31089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01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9436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센서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59436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스마트워치 (9축 가속도+심박)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가정 패드 (압력)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154680" y="42976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5042"/>
                </a:solidFill>
              </a:rPr>
              <a:t>→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3337560" y="3108960"/>
            <a:ext cx="2697480" cy="3108960"/>
          </a:xfrm>
          <a:prstGeom prst="rect">
            <a:avLst/>
          </a:prstGeom>
          <a:solidFill>
            <a:srgbClr val="F5EFE0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02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347472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엣지 분석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347472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기기 자체 1차 판단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프라이버시 보호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035040" y="42976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5042"/>
                </a:solidFill>
              </a:rPr>
              <a:t>→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217920" y="3108960"/>
            <a:ext cx="2697480" cy="31089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5508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03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635508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클라우드 AI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35508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5508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낙상·이상 96.4% 정확도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자체 모델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915400" y="429768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B85042"/>
                </a:solidFill>
              </a:rPr>
              <a:t>→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9098280" y="3108960"/>
            <a:ext cx="2697480" cy="3108960"/>
          </a:xfrm>
          <a:prstGeom prst="rect">
            <a:avLst/>
          </a:prstGeom>
          <a:solidFill>
            <a:srgbClr val="F5EFE0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235440" y="324612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04</a:t>
            </a:r>
            <a:endParaRPr lang="en-US" sz="3200" dirty="0"/>
          </a:p>
        </p:txBody>
      </p:sp>
      <p:sp>
        <p:nvSpPr>
          <p:cNvPr id="29" name="Text 27"/>
          <p:cNvSpPr/>
          <p:nvPr/>
        </p:nvSpPr>
        <p:spPr>
          <a:xfrm>
            <a:off x="9235440" y="393192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통지·연결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9235440" y="4434840"/>
            <a:ext cx="731520" cy="0"/>
          </a:xfrm>
          <a:prstGeom prst="line">
            <a:avLst/>
          </a:prstGeom>
          <a:noFill/>
          <a:ln w="12700">
            <a:solidFill>
              <a:srgbClr val="044E2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235440" y="4572000"/>
            <a:ext cx="2423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30초 내 자녀 + 119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의료·돌봄 매칭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10 / 30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 · 실현 가능성 — 추진 일정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S-04 / 1년 12개월 추진 일정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Gantt — 12개월 마일스톤.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1M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75488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2M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39496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3M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03504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4M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67512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5M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31520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6M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795528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7M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9536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8M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23544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9M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987552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10M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51560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11M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155680" y="2468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200" kern="0" dirty="0">
                <a:solidFill>
                  <a:srgbClr val="525252"/>
                </a:solidFill>
              </a:rPr>
              <a:t>12M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114800" y="2788920"/>
            <a:ext cx="768096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29260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</a:rPr>
              <a:t>기획 · 사용자 인터뷰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114800" y="2990088"/>
            <a:ext cx="128016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0" y="29900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</a:rPr>
              <a:t>2M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4290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</a:rPr>
              <a:t>AI 모델 학습 · 검증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54880" y="3493008"/>
            <a:ext cx="256032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54880" y="34930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</a:rPr>
              <a:t>4M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" y="39319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</a:rPr>
              <a:t>앱 UI/UX 외주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394960" y="3995928"/>
            <a:ext cx="192024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394960" y="399592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</a:rPr>
              <a:t>3M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44348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</a:rPr>
              <a:t>베타 출시 · 사용자 1만 모집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315200" y="4498848"/>
            <a:ext cx="192024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0" y="449884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</a:rPr>
              <a:t>3M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57200" y="49377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</a:rPr>
              <a:t>시범 시설 5곳 도입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8595360" y="5001768"/>
            <a:ext cx="256032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595360" y="50017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</a:rPr>
              <a:t>4M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57200" y="54406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</a:rPr>
              <a:t>MVP 정식 출시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9875520" y="5504688"/>
            <a:ext cx="1280160" cy="27432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875520" y="55046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</a:rPr>
              <a:t>2M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57200" y="59436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0A0A"/>
                </a:solidFill>
              </a:rPr>
              <a:t>시리즈 시드 IR 준비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10515600" y="6007608"/>
            <a:ext cx="1280160" cy="27432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0515600" y="600760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AFAF9"/>
                </a:solidFill>
              </a:rPr>
              <a:t>2M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11 / 30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 · 실현 가능성 — 자금 운용 계획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6576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S-05 / 1억 원 비목별 사용 계획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1억 원 — 비목별 표.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6576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4688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</a:rPr>
              <a:t>비목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114800" y="2468880"/>
            <a:ext cx="22860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06240" y="24688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</a:rPr>
              <a:t>금액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0" y="2468880"/>
            <a:ext cx="13716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246888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</a:rPr>
              <a:t>비중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772400" y="2468880"/>
            <a:ext cx="393192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63840" y="246888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AFAF9"/>
                </a:solidFill>
              </a:rPr>
              <a:t>주요 용도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3657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9260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인건비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0" y="2926080"/>
            <a:ext cx="22860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206240" y="29260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₩50,000,000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400800" y="2926080"/>
            <a:ext cx="1371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92240" y="292608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50%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772400" y="2926080"/>
            <a:ext cx="393192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863840" y="292608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대표·CTO·운영 인건비 (6개월 분)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3429000"/>
            <a:ext cx="3657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34290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외주 용역비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114800" y="3429000"/>
            <a:ext cx="22860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0" y="34290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₩25,000,000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400800" y="3429000"/>
            <a:ext cx="1371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92240" y="342900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25%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7772400" y="3429000"/>
            <a:ext cx="393192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863840" y="342900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앱 UI 외주 + 디자인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3931920"/>
            <a:ext cx="3657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393192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재료비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114800" y="3931920"/>
            <a:ext cx="22860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206240" y="39319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₩15,000,000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6400800" y="3931920"/>
            <a:ext cx="1371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92240" y="393192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15%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7772400" y="3931920"/>
            <a:ext cx="393192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863840" y="393192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스마트워치·가정 패드 시범 50대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57200" y="4434840"/>
            <a:ext cx="3657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48640" y="443484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사업화 일반관리비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4114800" y="4434840"/>
            <a:ext cx="22860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206240" y="44348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₩8,000,000</a:t>
            </a:r>
            <a:endParaRPr lang="en-US" sz="1400" dirty="0"/>
          </a:p>
        </p:txBody>
      </p:sp>
      <p:sp>
        <p:nvSpPr>
          <p:cNvPr id="44" name="Shape 42"/>
          <p:cNvSpPr/>
          <p:nvPr/>
        </p:nvSpPr>
        <p:spPr>
          <a:xfrm>
            <a:off x="6400800" y="4434840"/>
            <a:ext cx="137160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492240" y="443484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8%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7772400" y="4434840"/>
            <a:ext cx="3931920" cy="45720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863840" y="443484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마케팅·교육·홍보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57200" y="4937760"/>
            <a:ext cx="3657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48640" y="493776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기타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4114800" y="4937760"/>
            <a:ext cx="22860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206240" y="49377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₩2,000,000</a:t>
            </a:r>
            <a:endParaRPr lang="en-US" sz="1400" dirty="0"/>
          </a:p>
        </p:txBody>
      </p:sp>
      <p:sp>
        <p:nvSpPr>
          <p:cNvPr id="52" name="Shape 50"/>
          <p:cNvSpPr/>
          <p:nvPr/>
        </p:nvSpPr>
        <p:spPr>
          <a:xfrm>
            <a:off x="6400800" y="4937760"/>
            <a:ext cx="137160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492240" y="493776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2%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7772400" y="4937760"/>
            <a:ext cx="3931920" cy="45720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863840" y="493776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회의·출장·소모품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457200" y="5440680"/>
            <a:ext cx="11247120" cy="5029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48640" y="54406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AFAF9"/>
                </a:solidFill>
              </a:rPr>
              <a:t>합계</a:t>
            </a:r>
            <a:endParaRPr lang="en-US" sz="1400" dirty="0"/>
          </a:p>
        </p:txBody>
      </p:sp>
      <p:sp>
        <p:nvSpPr>
          <p:cNvPr id="58" name="Text 56"/>
          <p:cNvSpPr/>
          <p:nvPr/>
        </p:nvSpPr>
        <p:spPr>
          <a:xfrm>
            <a:off x="4114800" y="544068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E7B5A8"/>
                </a:solidFill>
              </a:rPr>
              <a:t>₩100,000,000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6400800" y="54406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AF9"/>
                </a:solidFill>
              </a:rPr>
              <a:t>100%</a:t>
            </a:r>
            <a:endParaRPr lang="en-US" sz="1400" dirty="0"/>
          </a:p>
        </p:txBody>
      </p:sp>
      <p:sp>
        <p:nvSpPr>
          <p:cNvPr id="60" name="Text 58"/>
          <p:cNvSpPr/>
          <p:nvPr/>
        </p:nvSpPr>
        <p:spPr>
          <a:xfrm>
            <a:off x="45720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</a:rPr>
              <a:t>출처: K-Startup 사업화 자금 비목 분류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12 / 30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 · 실현 가능성 — 1년 후 산출물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S-06 / 1년 후 산출물 KPI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1년 후, 측정 가능한 성과.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56032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65176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</a:rPr>
              <a:t>10,000명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9436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베타 사용자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94360" y="37033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2026.10 기준 누적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343400" y="246888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343400" y="256032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80560" y="265176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</a:rPr>
              <a:t>5곳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448056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시범 요양시설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480560" y="37033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수도권 + 광역시 1곳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8229600" y="246888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229600" y="256032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366760" y="265176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</a:rPr>
              <a:t>5명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8366760" y="33375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신규 일자리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366760" y="37033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개발 2 + 운영 2 + 콜센터 1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416052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425196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" y="434340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</a:rPr>
              <a:t>₩1.5억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594360" y="50292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1년 매출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94360" y="53949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정기구독 + B2B 시범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343400" y="416052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343400" y="425196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480560" y="434340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</a:rPr>
              <a:t>96%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4480560" y="50292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AI 정확도 유지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480560" y="53949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월간 검증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8229600" y="4160520"/>
            <a:ext cx="374904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229600" y="425196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366760" y="434340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A0A0A"/>
                </a:solidFill>
              </a:rPr>
              <a:t>30초</a:t>
            </a:r>
            <a:endParaRPr lang="en-US" sz="3200" dirty="0"/>
          </a:p>
        </p:txBody>
      </p:sp>
      <p:sp>
        <p:nvSpPr>
          <p:cNvPr id="36" name="Text 34"/>
          <p:cNvSpPr/>
          <p:nvPr/>
        </p:nvSpPr>
        <p:spPr>
          <a:xfrm>
            <a:off x="8366760" y="50292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응급 신고 SLA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8366760" y="53949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낙상 → 119 자동 신고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13 / 30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SS · 성장 전략 — 시장 진입 전략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SS-01 / 3-Phase 시장 진입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시범 → 전국 → 글로벌.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749040" cy="3657600"/>
          </a:xfrm>
          <a:prstGeom prst="rect">
            <a:avLst/>
          </a:prstGeom>
          <a:solidFill>
            <a:srgbClr val="044E29"/>
          </a:solidFill>
          <a:ln w="635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606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5A8"/>
                </a:solidFill>
              </a:rPr>
              <a:t>Phase 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29718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FAFAF9"/>
                </a:solidFill>
              </a:rPr>
              <a:t>2026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640080" y="37490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AFAF9"/>
                </a:solidFill>
              </a:rPr>
              <a:t>수도권 시범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40080" y="4297680"/>
            <a:ext cx="13716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434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5EFE0"/>
                </a:solidFill>
              </a:rPr>
              <a:t>강북·일산 보건소 5곳 협력. 자녀 타겟 카톡 광고. 인플루언서 협업.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3434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26280" y="2606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Phase 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26280" y="29718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2027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4526280" y="37490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전국 + B2B 시설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5262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26280" y="4434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전국 보건소·요양시설 100곳 입점. 보험사 제휴 1호. MAU 50만 도달.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2296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0" y="26060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Phase 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412480" y="29718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2028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8412480" y="37490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일본 진출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4124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412480" y="4434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동일 고령화 트렌드 일본 진출. 도쿄 거점 + 500개 시설.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14 / 30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SS · 성장 전략 — 비즈니스 모델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SS-02 / 3가지 수익 모델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3-Stream 수익 모델.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graphicFrame>
        <p:nvGraphicFramePr>
          <p:cNvPr id="8" name="Chart 0" descr=""/>
          <p:cNvGraphicFramePr/>
          <p:nvPr/>
        </p:nvGraphicFramePr>
        <p:xfrm>
          <a:off x="457200" y="2468880"/>
          <a:ext cx="502920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Text 6"/>
          <p:cNvSpPr/>
          <p:nvPr/>
        </p:nvSpPr>
        <p:spPr>
          <a:xfrm>
            <a:off x="5943600" y="265176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B85042"/>
                </a:solidFill>
              </a:rPr>
              <a:t>55%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7315200" y="26517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B2C 정기구독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5943600" y="315468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₩29,000/월 · 약·낙상·가족 안부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예상 회원 1만 도달 시 월 매출 2.9억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943600" y="39319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B85042"/>
                </a:solidFill>
              </a:rPr>
              <a:t>30%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7315200" y="39319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B2B 요양시설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943600" y="443484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₩150,000/월/입소자 · 운영 자동화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시범 5곳 연간 매출 1.5억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5943600" y="52120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i="1" dirty="0">
                <a:solidFill>
                  <a:srgbClr val="B85042"/>
                </a:solidFill>
              </a:rPr>
              <a:t>15%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7315200" y="52120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보험사 제휴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5943600" y="571500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10-15% 수수료 · 장기요양·실비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의료비 절감 데이터 활용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15 / 30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SS · 성장 전략 — 3년 매출 추정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SS-03 / 3년 매출 추정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</a:rPr>
              <a:t>3년 안에 ₩35억.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4688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25252"/>
                </a:solidFill>
              </a:rPr>
              <a:t>보수적 추정. 1만 회원 → 5만 회원 → 15만 회원 시나리오.</a:t>
            </a:r>
            <a:endParaRPr lang="en-US" sz="14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457200" y="2926080"/>
          <a:ext cx="112471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Text 7"/>
          <p:cNvSpPr/>
          <p:nvPr/>
        </p:nvSpPr>
        <p:spPr>
          <a:xfrm>
            <a:off x="45720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</a:rPr>
              <a:t>(단위: 백만원) · 출처: 자체 보수적 시나리오 (회원 가정 기반)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16 / 30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SS · 성장 전략 — 일자리 창출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SS-04 / 신규 일자리 누적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3년 누적 20명 일자리.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</a:rPr>
              <a:t>정부 일자리 KPI 매칭. 정량 측정 가능.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graphicFrame>
        <p:nvGraphicFramePr>
          <p:cNvPr id="9" name="Chart 0" descr=""/>
          <p:cNvGraphicFramePr/>
          <p:nvPr/>
        </p:nvGraphicFramePr>
        <p:xfrm>
          <a:off x="457200" y="3108960"/>
          <a:ext cx="6858000" cy="3108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Text 7"/>
          <p:cNvSpPr/>
          <p:nvPr/>
        </p:nvSpPr>
        <p:spPr>
          <a:xfrm>
            <a:off x="7772400" y="32004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1년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869680" y="32004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5명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7772400" y="370332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개발 2 / 운영 2 / 콜센터 1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7772400" y="4069080"/>
            <a:ext cx="365760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772400" y="41605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2년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869680" y="41605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+7명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772400" y="46634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PM 2 / 의료팀 2 / 영업 2 / 디자이너 1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7772400" y="5029200"/>
            <a:ext cx="365760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772400" y="51206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3년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8869680" y="51206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+8명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7772400" y="56235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글로벌 2 / 보험 협력 2 / 기타 4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7772400" y="5989320"/>
            <a:ext cx="365760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17 / 30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SS · 성장 전략 — 사회적 가치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SS-05 / 사회적 가치 KPI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세금이 환원되는 가치.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85042"/>
                </a:solidFill>
              </a:rPr>
              <a:t>정량 KPI 3가지. 시범 효과 시뮬레이션 기반.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6974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017520"/>
            <a:ext cx="3749040" cy="32004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0040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B85042"/>
                </a:solidFill>
              </a:rPr>
              <a:t>−38%</a:t>
            </a:r>
            <a:endParaRPr lang="en-US" sz="6000" dirty="0"/>
          </a:p>
        </p:txBody>
      </p:sp>
      <p:sp>
        <p:nvSpPr>
          <p:cNvPr id="11" name="Shape 9"/>
          <p:cNvSpPr/>
          <p:nvPr/>
        </p:nvSpPr>
        <p:spPr>
          <a:xfrm>
            <a:off x="6400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119 출동 감소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0080" y="493776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낙상 자동 분석으로 거짓 출동 감소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" y="58521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</a:rPr>
              <a:t>WHO Digital Health 2024 차용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343400" y="3017520"/>
            <a:ext cx="3749040" cy="3200400"/>
          </a:xfrm>
          <a:prstGeom prst="rect">
            <a:avLst/>
          </a:prstGeom>
          <a:solidFill>
            <a:srgbClr val="044E2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26280" y="320040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E7B5A8"/>
                </a:solidFill>
              </a:rPr>
              <a:t>−15%</a:t>
            </a:r>
            <a:endParaRPr lang="en-US" sz="6000" dirty="0"/>
          </a:p>
        </p:txBody>
      </p:sp>
      <p:sp>
        <p:nvSpPr>
          <p:cNvPr id="17" name="Shape 15"/>
          <p:cNvSpPr/>
          <p:nvPr/>
        </p:nvSpPr>
        <p:spPr>
          <a:xfrm>
            <a:off x="4526280" y="4297680"/>
            <a:ext cx="13716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262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AFAF9"/>
                </a:solidFill>
              </a:rPr>
              <a:t>의료비 절감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526280" y="493776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5EFE0"/>
                </a:solidFill>
              </a:rPr>
              <a:t>조기 발견·예방으로 입원 비용 감소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26280" y="58521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E7B5A8"/>
                </a:solidFill>
              </a:rPr>
              <a:t>WHO Digital Health 2024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8229600" y="3017520"/>
            <a:ext cx="3749040" cy="32004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0" y="320040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B85042"/>
                </a:solidFill>
              </a:rPr>
              <a:t>−22%</a:t>
            </a:r>
            <a:endParaRPr lang="en-US" sz="6000" dirty="0"/>
          </a:p>
        </p:txBody>
      </p:sp>
      <p:sp>
        <p:nvSpPr>
          <p:cNvPr id="23" name="Shape 21"/>
          <p:cNvSpPr/>
          <p:nvPr/>
        </p:nvSpPr>
        <p:spPr>
          <a:xfrm>
            <a:off x="8412480" y="429768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0" y="4434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응급실 방문 감소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8412480" y="493776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복약 누락 → 응급 입원 감소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412480" y="58521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</a:rPr>
              <a:t>보건복지부 통계 시뮬레이션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18 / 30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SS · 성장 전략 — 글로벌 확장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SS-06 / 일본·동남아 확장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동일 트렌드, 동일 솔루션.</a:t>
            </a:r>
            <a:endParaRPr lang="en-US" sz="44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" y="26060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743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B85042"/>
                </a:solidFill>
              </a:rPr>
              <a:t>JP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일본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40080" y="36576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29.1%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64008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</a:rPr>
              <a:t>65세+ 인구 비중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4800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한국과 동일 트렌드. 도쿄 5만개 요양시설.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58064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2028 진출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3434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26280" y="26060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26280" y="2743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B85042"/>
                </a:solidFill>
              </a:rPr>
              <a:t>TW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2628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대만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526280" y="36576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16.2%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452628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</a:rPr>
              <a:t>65세+ 인구 비중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26280" y="4800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급속 고령화 진행 중. 한류 우호적.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26280" y="58064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2029 진출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229600" y="2468880"/>
            <a:ext cx="374904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412480" y="26060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412480" y="27432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B85042"/>
                </a:solidFill>
              </a:rPr>
              <a:t>SG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8412480" y="31089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싱가포르·말레이시아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8412480" y="365760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44E29"/>
                </a:solidFill>
              </a:rPr>
              <a:t>16.0%</a:t>
            </a:r>
            <a:endParaRPr lang="en-US" sz="4000" dirty="0"/>
          </a:p>
        </p:txBody>
      </p:sp>
      <p:sp>
        <p:nvSpPr>
          <p:cNvPr id="29" name="Text 27"/>
          <p:cNvSpPr/>
          <p:nvPr/>
        </p:nvSpPr>
        <p:spPr>
          <a:xfrm>
            <a:off x="8412480" y="44348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5042"/>
                </a:solidFill>
              </a:rPr>
              <a:t>65세+ 인구 비중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412480" y="48006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525252"/>
                </a:solidFill>
              </a:rPr>
              <a:t>동남아 디지털 헬스 허브.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412480" y="58064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2030 진출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</a:rPr>
              <a:t>출처: OECD Health Data 2025 · 통계청 국제비교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19 / 30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1-PAGE SUMMARY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A0A0A"/>
                </a:solidFill>
              </a:rPr>
              <a:t>"엄마 오늘 약 드셨어?"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B85042"/>
                </a:solidFill>
              </a:rPr>
              <a:t>그 질문을 하루 7번 하는 자녀들에게.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</a:rPr>
              <a:t>250만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59436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</a:rPr>
              <a:t>독거 노인 1인 가구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통계청 2025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3756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3756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</a:rPr>
              <a:t>₩1억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347472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</a:rPr>
              <a:t>요청 지원금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7472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1년 사업화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21792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5508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</a:rPr>
              <a:t>10,000명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635508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</a:rPr>
              <a:t>1년 후 베타 사용자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5508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산출물 KPI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9098280" y="3291840"/>
            <a:ext cx="2697480" cy="20116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098280" y="33832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235440" y="35204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</a:rPr>
              <a:t>5명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9235440" y="45262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44E29"/>
                </a:solidFill>
              </a:rPr>
              <a:t>1년 신규 일자리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9235440" y="49377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정부 KPI 매칭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5486400"/>
            <a:ext cx="11247120" cy="8686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5577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7B5A8"/>
                </a:solidFill>
              </a:rPr>
              <a:t>THE ASK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" y="589788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FAFAF9"/>
                </a:solidFill>
              </a:rPr>
              <a:t>1억 원 · 12개월 · 베타 1만 사용자 + 시범 시설 5곳 + 신규 일자리 5명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02 / 30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T · 팀 구성 — 대표자 역량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T-01 / 대표자 도메인 전문성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의사 7년 + 노인의학 전문.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560320"/>
            <a:ext cx="2011680" cy="2011680"/>
          </a:xfrm>
          <a:prstGeom prst="ellipse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56032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E7B5A8"/>
                </a:solidFill>
              </a:rPr>
              <a:t>이</a:t>
            </a:r>
            <a:endParaRPr lang="en-US" sz="10000" dirty="0"/>
          </a:p>
        </p:txBody>
      </p:sp>
      <p:sp>
        <p:nvSpPr>
          <p:cNvPr id="10" name="Text 8"/>
          <p:cNvSpPr/>
          <p:nvPr/>
        </p:nvSpPr>
        <p:spPr>
          <a:xfrm>
            <a:off x="2743200" y="2560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</a:rPr>
              <a:t>이수진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743200" y="3200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85042"/>
                </a:solidFill>
              </a:rPr>
              <a:t>CEO &amp; Founder · ㈜실버케어랩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743200" y="3749040"/>
            <a:ext cx="3657600" cy="0"/>
          </a:xfrm>
          <a:prstGeom prst="line">
            <a:avLst/>
          </a:prstGeom>
          <a:noFill/>
          <a:ln w="1905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0" y="39319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· 강남세브란스 내과 의사 7년 · 노인의학 전문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43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· 서울대 의학박사 (노인의학)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743200" y="4754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· 대한노인의학회 정회원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743200" y="5166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· 의료 IT 스타트업 자문 3년 (前)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743200" y="5577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· 본인 모친 케어 경험 → 창업 동기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20 / 30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T · 팀 구성 — 핵심 팀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T-02 / 핵심 팀 4인 (도메인 융합)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의사·기술·요양·재무 4인.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이</a:t>
            </a:r>
            <a:endParaRPr lang="en-US" sz="10000" dirty="0"/>
          </a:p>
        </p:txBody>
      </p:sp>
      <p:sp>
        <p:nvSpPr>
          <p:cNvPr id="11" name="Text 9"/>
          <p:cNvSpPr/>
          <p:nvPr/>
        </p:nvSpPr>
        <p:spPr>
          <a:xfrm>
            <a:off x="45720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이수진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CEO &amp; Founder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9436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강남세브란스 의사 7년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노인의학 전문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33756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33756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박</a:t>
            </a:r>
            <a:endParaRPr lang="en-US" sz="10000" dirty="0"/>
          </a:p>
        </p:txBody>
      </p:sp>
      <p:sp>
        <p:nvSpPr>
          <p:cNvPr id="17" name="Text 15"/>
          <p:cNvSpPr/>
          <p:nvPr/>
        </p:nvSpPr>
        <p:spPr>
          <a:xfrm>
            <a:off x="333756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박정환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33756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CTO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7472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前 카카오 헬스케어 5년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의료 AI 연구 박사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1792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1792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1792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최</a:t>
            </a:r>
            <a:endParaRPr lang="en-US" sz="10000" dirty="0"/>
          </a:p>
        </p:txBody>
      </p:sp>
      <p:sp>
        <p:nvSpPr>
          <p:cNvPr id="23" name="Text 21"/>
          <p:cNvSpPr/>
          <p:nvPr/>
        </p:nvSpPr>
        <p:spPr>
          <a:xfrm>
            <a:off x="621792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최민영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21792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Head of Care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5508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전직 요양보호사 12년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현장 운영 전문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098280" y="2468880"/>
            <a:ext cx="2697480" cy="365760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098280" y="2606040"/>
            <a:ext cx="269748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098280" y="2743200"/>
            <a:ext cx="2697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044E29"/>
                </a:solidFill>
              </a:rPr>
              <a:t>김</a:t>
            </a:r>
            <a:endParaRPr lang="en-US" sz="10000" dirty="0"/>
          </a:p>
        </p:txBody>
      </p:sp>
      <p:sp>
        <p:nvSpPr>
          <p:cNvPr id="29" name="Text 27"/>
          <p:cNvSpPr/>
          <p:nvPr/>
        </p:nvSpPr>
        <p:spPr>
          <a:xfrm>
            <a:off x="9098280" y="420624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김도윤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9098280" y="470916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B85042"/>
                </a:solidFill>
              </a:rPr>
              <a:t>CFO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9235440" y="521208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前 PwC 5년</a:t>
            </a:r>
            <a:endParaRPr lang="en-US" sz="11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525252"/>
                </a:solidFill>
              </a:rPr>
              <a:t>시리즈 투자 IR 경험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21 / 30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T · 팀 구성 — 자문단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2860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T-03 / 자문단 4인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정책·의료·산업·기술 자문.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김○○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743200" y="26974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</a:rPr>
              <a:t>前 보건복지부 차관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0" y="26974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노인복지 정책·의료법 자문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3832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5204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박○○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743200" y="36118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</a:rPr>
              <a:t>서울아산병원 노인의학 교수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772400" y="36118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임상·의료기기 자문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44348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정○○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2743200" y="45262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</a:rPr>
              <a:t>前 SK텔레콤 헬스케어 본부장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772400" y="45262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B2B 영업·산업 자문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52120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53492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A0A0A"/>
                </a:solidFill>
              </a:rPr>
              <a:t>최○○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2743200" y="54406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4E29"/>
                </a:solidFill>
              </a:rPr>
              <a:t>前 카카오엔터프라이즈 PM Lead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772400" y="54406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프로덕트·UX 자문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57200" y="61264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22 / 30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T · 팀 구성 — 협력 네트워크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T-04 / MOU 협력 네트워크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MOU 7곳, 시범 도입 확정.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B85042"/>
                </a:solidFill>
              </a:rPr>
              <a:t>MEDICAL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017520"/>
            <a:ext cx="3657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20040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✓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0120" y="32004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</a:rPr>
              <a:t>서울대학교병원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84048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84048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60120" y="38404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</a:rPr>
              <a:t>강남세브란스병원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343400" y="2606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B85042"/>
                </a:solidFill>
              </a:rPr>
              <a:t>PUBLIC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343400" y="3017520"/>
            <a:ext cx="3657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43400" y="320040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✓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846320" y="32004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</a:rPr>
              <a:t>서울 강북구 보건소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343400" y="384048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480560" y="384048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✓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846320" y="38404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</a:rPr>
              <a:t>고양 일산 보건소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343400" y="448056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480560" y="448056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846320" y="448056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</a:rPr>
              <a:t>용산구 노인복지관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229600" y="26060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B85042"/>
                </a:solidFill>
              </a:rPr>
              <a:t>INDUSTRY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229600" y="3017520"/>
            <a:ext cx="3657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229600" y="320040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366760" y="32004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✓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8732520" y="320040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</a:rPr>
              <a:t>대한노인의학회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229600" y="3840480"/>
            <a:ext cx="3657600" cy="54864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366760" y="384048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✓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732520" y="38404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A0A"/>
                </a:solidFill>
              </a:rPr>
              <a:t>한국요양보호사협회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5720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</a:rPr>
              <a:t>MOU 증빙: 부록 첨부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23 / 30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T · 팀 구성 — 멘토링 활용 계획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6576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T-05 / K-Startup 멘토링 활용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3-Phase 멘토링 활용.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606040"/>
            <a:ext cx="3749040" cy="3474720"/>
          </a:xfrm>
          <a:prstGeom prst="rect">
            <a:avLst/>
          </a:prstGeom>
          <a:solidFill>
            <a:srgbClr val="044E2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788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5A8"/>
                </a:solidFill>
              </a:rPr>
              <a:t>Phase 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2004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b="1" i="1" dirty="0">
                <a:solidFill>
                  <a:srgbClr val="FAFAF9"/>
                </a:solidFill>
              </a:rPr>
              <a:t>K-Startup 공식 멘토링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0080" y="4206240"/>
            <a:ext cx="13716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34340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5EFE0"/>
                </a:solidFill>
              </a:rPr>
              <a:t>1년 12회 정기 멘토링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5EFE0"/>
                </a:solidFill>
              </a:rPr>
              <a:t>사업 추진 점검·전략 수정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343400" y="2606040"/>
            <a:ext cx="3749040" cy="347472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26280" y="2788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Phase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26280" y="32004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의료·법무 자문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4526280" y="42062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26280" y="434340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자문단 의료법·개인정보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ISMS-P 인증 컨설팅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229600" y="2606040"/>
            <a:ext cx="3749040" cy="347472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12480" y="2788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</a:rPr>
              <a:t>Phase 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412480" y="32004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마케팅·고객 자문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8412480" y="420624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412480" y="434340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자녀 타겟 카톡 광고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인플루언서 협업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24 / 30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+ · 위험 관리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RISK MANAGEMENT (필수)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5대 위험 요인·대응 방안.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606040"/>
            <a:ext cx="45720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606040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</a:rPr>
              <a:t>위험 요인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0" y="2606040"/>
            <a:ext cx="18288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120640" y="2606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</a:rPr>
              <a:t>발생 가능성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858000" y="2606040"/>
            <a:ext cx="182880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949440" y="26060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</a:rPr>
              <a:t>영향도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686800" y="2606040"/>
            <a:ext cx="3017520" cy="45720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778240" y="26060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AFAF9"/>
                </a:solidFill>
              </a:rPr>
              <a:t>대응 방안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45720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6324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의료법·개인정보법 변경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0" y="306324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3063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</a:rPr>
              <a:t>中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858000" y="306324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949440" y="306324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</a:rPr>
              <a:t>高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686800" y="3063240"/>
            <a:ext cx="301752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778240" y="30632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자문단 + ISMS-P 사전 대응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45720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365760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시니어 디지털 격차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029200" y="365760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20640" y="365760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</a:rPr>
              <a:t>高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858000" y="365760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949440" y="365760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</a:rPr>
              <a:t>中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686800" y="3657600"/>
            <a:ext cx="301752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778240" y="36576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자녀 등록 구조 + 보건소 대면 교육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4251960"/>
            <a:ext cx="45720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425196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대형 IT 기업 진입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029200" y="425196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20640" y="42519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</a:rPr>
              <a:t>中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858000" y="425196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949440" y="425196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</a:rPr>
              <a:t>高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8686800" y="4251960"/>
            <a:ext cx="301752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778240" y="425196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시설 네트워크·의료 신뢰 선점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57200" y="4846320"/>
            <a:ext cx="45720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48640" y="484632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AI 오작동·오신고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5029200" y="484632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120640" y="48463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044E29"/>
                </a:solidFill>
              </a:rPr>
              <a:t>低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6858000" y="4846320"/>
            <a:ext cx="182880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949440" y="484632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B85042"/>
                </a:solidFill>
              </a:rPr>
              <a:t>高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8686800" y="4846320"/>
            <a:ext cx="3017520" cy="548640"/>
          </a:xfrm>
          <a:prstGeom prst="rect">
            <a:avLst/>
          </a:prstGeom>
          <a:solidFill>
            <a:srgbClr val="F5EFE0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778240" y="48463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24/7 콜센터 검증 + 페널티 시스템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57200" y="5440680"/>
            <a:ext cx="45720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48640" y="5440680"/>
            <a:ext cx="4480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운영비 초과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5029200" y="544068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120640" y="544068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</a:rPr>
              <a:t>中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6858000" y="5440680"/>
            <a:ext cx="182880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949440" y="5440680"/>
            <a:ext cx="1737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C8A047"/>
                </a:solidFill>
              </a:rPr>
              <a:t>中</a:t>
            </a:r>
            <a:endParaRPr lang="en-US" sz="1300" dirty="0"/>
          </a:p>
        </p:txBody>
      </p:sp>
      <p:sp>
        <p:nvSpPr>
          <p:cNvPr id="54" name="Shape 52"/>
          <p:cNvSpPr/>
          <p:nvPr/>
        </p:nvSpPr>
        <p:spPr>
          <a:xfrm>
            <a:off x="8686800" y="5440680"/>
            <a:ext cx="3017520" cy="548640"/>
          </a:xfrm>
          <a:prstGeom prst="rect">
            <a:avLst/>
          </a:prstGeom>
          <a:solidFill>
            <a:srgbClr val="FAFAF9"/>
          </a:solidFill>
          <a:ln w="3175">
            <a:solidFill>
              <a:srgbClr val="D4D4D4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778240" y="544068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A0A0A"/>
                </a:solidFill>
              </a:rPr>
              <a:t>외주 25% 제한 + 분기별 검토</a:t>
            </a:r>
            <a:endParaRPr lang="en-US" sz="1200" dirty="0"/>
          </a:p>
        </p:txBody>
      </p:sp>
      <p:sp>
        <p:nvSpPr>
          <p:cNvPr id="56" name="Text 54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25 / 30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+ · 지속가능성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SUSTAINABILITY · 자립 가능성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손익분기 1년 9개월.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</a:rPr>
              <a:t>지원 종료 후 자립 가능. 시리즈 시드 라운드도 동시 준비.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graphicFrame>
        <p:nvGraphicFramePr>
          <p:cNvPr id="9" name="Chart 0" descr=""/>
          <p:cNvGraphicFramePr/>
          <p:nvPr/>
        </p:nvGraphicFramePr>
        <p:xfrm>
          <a:off x="457200" y="3108960"/>
          <a:ext cx="11247120" cy="3108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Text 7"/>
          <p:cNvSpPr/>
          <p:nvPr/>
        </p:nvSpPr>
        <p:spPr>
          <a:xfrm>
            <a:off x="45720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✦ 21개월 시점 손익분기 도달 / 24개월 누적 9천만원 흑자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26 / 30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+ · 기대 효과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EXPECTED IMPACT (정량+정성)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정량 + 정성 통합 효과.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560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85042"/>
                </a:solidFill>
              </a:rPr>
              <a:t>QUANTITATIVE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5486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1089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</a:rPr>
              <a:t>+₩35억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743200" y="31089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3년 매출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7490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</a:rPr>
              <a:t>+20명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743200" y="37490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신규 일자리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389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</a:rPr>
              <a:t>+10만 명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743200" y="43891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수혜 보호자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50292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44E29"/>
                </a:solidFill>
              </a:rPr>
              <a:t>+₩300억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743200" y="50292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25252"/>
                </a:solidFill>
              </a:rPr>
              <a:t>사회적 의료비 절감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0" y="2560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85042"/>
                </a:solidFill>
              </a:rPr>
              <a:t>QUALITATIVE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00800" y="2926080"/>
            <a:ext cx="5486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0" y="310896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</a:rPr>
              <a:t>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858000" y="310896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독거 노인 안전망 확장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00800" y="374904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</a:rPr>
              <a:t>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858000" y="374904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자녀 세대 정신적 부담 완화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400800" y="438912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</a:rPr>
              <a:t>✦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858000" y="438912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지역 의료·요양 인프라 디지털화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400800" y="5029200"/>
            <a:ext cx="365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5042"/>
                </a:solidFill>
              </a:rPr>
              <a:t>✦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858000" y="502920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고령친화산업 모델 정립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27 / 30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+ · 향후 로드맵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ROADMAP · 1년 → 3년 → 5년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</a:rPr>
              <a:t>Roadmap.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974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B85042"/>
                </a:solidFill>
              </a:rPr>
              <a:t>1년 (2026)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200400" y="27889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044E29"/>
                </a:solidFill>
              </a:rPr>
              <a:t>예비창업패키지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126480" y="278892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베타 1만 + 시범 5곳 + 매출 1.5억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6576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79476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B85042"/>
                </a:solidFill>
              </a:rPr>
              <a:t>3년 (2028)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200400" y="38862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044E29"/>
                </a:solidFill>
              </a:rPr>
              <a:t>TIPS·시리즈 A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126480" y="388620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MAU 50만 + B2B 100곳 + 매출 35억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47548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489204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B85042"/>
                </a:solidFill>
              </a:rPr>
              <a:t>5년 (2030)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200400" y="498348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044E29"/>
                </a:solidFill>
              </a:rPr>
              <a:t>글로벌·시리즈 B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126480" y="4983480"/>
            <a:ext cx="5760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한·일·동남아 + MAU 200만 + IPO 검토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58521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28 / 30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+ · Q&amp;A 준비 자료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EXPECTED Q&amp;A · 빈출 5문제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i="1" dirty="0">
                <a:solidFill>
                  <a:srgbClr val="0A0A0A"/>
                </a:solidFill>
              </a:rPr>
              <a:t>Anticipated Q&amp;A.</a:t>
            </a:r>
            <a:endParaRPr lang="en-US" sz="4000" dirty="0"/>
          </a:p>
        </p:txBody>
      </p:sp>
      <p:sp>
        <p:nvSpPr>
          <p:cNvPr id="7" name="Shape 5"/>
          <p:cNvSpPr/>
          <p:nvPr/>
        </p:nvSpPr>
        <p:spPr>
          <a:xfrm>
            <a:off x="457200" y="21945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Q1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371600" y="260604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1억으로 1년 안에 정말 가능한가요?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0" y="260604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858000" y="260604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인건비 50% + 외주 25% / 시범 5곳까지 일정 확보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24612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3832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Q2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371600" y="33832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AI 96.4% 정확도 검증 근거는?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0" y="338328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→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858000" y="338328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12,000건 시뮬레이션 + 시범 50명 실측 + 외부 의료진 자문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1605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Q3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41605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80대 시니어도 사용 가능?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0" y="416052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→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858000" y="416052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워치 착용만 필요 · 자녀 등록 구조 · 보건소 대면 교육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8006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93776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Q4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371600" y="493776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의료법·개인정보 규제 대응은?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400800" y="49377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→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858000" y="493776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ISMS-P 진행 중 · 의료정보 보조 분류 · 前 차관 자문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557784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571500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Q5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1371600" y="571500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0A0A"/>
                </a:solidFill>
              </a:rPr>
              <a:t>지원 종료 후 자립 가능?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400800" y="57150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→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858000" y="571500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손익분기 21개월 · 시리즈 시드 3억 동시 준비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57200" y="63550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29 / 30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AGENDA · PSST 4단 구조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Index.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25252"/>
                </a:solidFill>
              </a:rPr>
              <a:t>K-Startup 표준 PSST 구조에 따라 4개 섹션으로 구성됩니다.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4231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7889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P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280160" y="28346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PROBLEM 문제 인식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943600" y="28803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창업 배경 / 시장 문제 / 정책 부합성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515600" y="288036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p. 04 - 07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3375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3832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S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1280160" y="34290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SOLUTION 실현 가능성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943600" y="34747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솔루션 / 기술 / 추진 일정 / 자금 운용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515600" y="347472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p. 08 - 13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93192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9776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S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280160" y="40233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SCALE-UP 성장 전략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0" y="4069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BM / 매출 추정 / 일자리 / 사회적 가치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515600" y="406908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p. 14 - 19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5262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5720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T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1280160" y="46177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TEAM 팀 구성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943600" y="4663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대표 / 핵심 인력 / 자문 / 협력 네트워크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515600" y="4663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p. 20 - 24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512064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516636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+</a:t>
            </a:r>
            <a:endParaRPr lang="en-US" sz="3200" dirty="0"/>
          </a:p>
        </p:txBody>
      </p:sp>
      <p:sp>
        <p:nvSpPr>
          <p:cNvPr id="28" name="Text 26"/>
          <p:cNvSpPr/>
          <p:nvPr/>
        </p:nvSpPr>
        <p:spPr>
          <a:xfrm>
            <a:off x="1280160" y="5212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위험·지속·기대 효과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5943600" y="5257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필수 보강 슬라이드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515600" y="52578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p. 25 - 27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57150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576072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B85042"/>
                </a:solidFill>
              </a:rPr>
              <a:t>+</a:t>
            </a:r>
            <a:endParaRPr lang="en-US" sz="3200" dirty="0"/>
          </a:p>
        </p:txBody>
      </p:sp>
      <p:sp>
        <p:nvSpPr>
          <p:cNvPr id="33" name="Text 31"/>
          <p:cNvSpPr/>
          <p:nvPr/>
        </p:nvSpPr>
        <p:spPr>
          <a:xfrm>
            <a:off x="1280160" y="5806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로드맵 · Q&amp;A · 마무리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5943600" y="58521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5252"/>
                </a:solidFill>
              </a:rPr>
              <a:t>마무리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10515600" y="585216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B85042"/>
                </a:solidFill>
              </a:rPr>
              <a:t>p. 28 - 30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63093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03 / 30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44E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280160"/>
            <a:ext cx="1097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FAFAF9"/>
                </a:solidFill>
              </a:rPr>
              <a:t>Thank You.</a:t>
            </a:r>
            <a:endParaRPr lang="en-US" sz="13000" dirty="0"/>
          </a:p>
        </p:txBody>
      </p:sp>
      <p:sp>
        <p:nvSpPr>
          <p:cNvPr id="4" name="Shape 2"/>
          <p:cNvSpPr/>
          <p:nvPr/>
        </p:nvSpPr>
        <p:spPr>
          <a:xfrm>
            <a:off x="457200" y="3291840"/>
            <a:ext cx="3657600" cy="0"/>
          </a:xfrm>
          <a:prstGeom prst="line">
            <a:avLst/>
          </a:prstGeom>
          <a:noFill/>
          <a:ln w="25400">
            <a:solidFill>
              <a:srgbClr val="E7B5A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5204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E7B5A8"/>
                </a:solidFill>
              </a:rPr>
              <a:t>부모님의 안부를 기술이 챙기는 시대,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40233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AFAF9"/>
                </a:solidFill>
              </a:rPr>
              <a:t>그 첫 발걸음에 함께해 주세요.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4937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7B5A8"/>
                </a:solidFill>
              </a:rPr>
              <a:t>CONTACT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5257800"/>
            <a:ext cx="1828800" cy="0"/>
          </a:xfrm>
          <a:prstGeom prst="line">
            <a:avLst/>
          </a:prstGeom>
          <a:noFill/>
          <a:ln w="12700">
            <a:solidFill>
              <a:srgbClr val="E7B5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5440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</a:rPr>
              <a:t>이수진 · CEO &amp; Founder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58064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</a:rPr>
              <a:t>ir@silvercarelab.kr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6172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</a:rPr>
              <a:t>+82-2-1234-5678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6537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AFAF9"/>
                </a:solidFill>
              </a:rPr>
              <a:t>서울 종로구 광화문로 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E7B5A8"/>
                </a:solidFill>
              </a:rPr>
              <a:t>㈜실버케어랩 (SilverCareLab Co., Ltd.) ·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P · 문제 인식 — 창업 아이템 배경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P-01 / 창업 아이템 배경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1,500만 시니어가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B85042"/>
                </a:solidFill>
              </a:rPr>
              <a:t>안부를 혼자 챙깁니다.</a:t>
            </a:r>
            <a:endParaRPr lang="en-US" sz="5600" dirty="0"/>
          </a:p>
        </p:txBody>
      </p:sp>
      <p:sp>
        <p:nvSpPr>
          <p:cNvPr id="8" name="Shape 6"/>
          <p:cNvSpPr/>
          <p:nvPr/>
        </p:nvSpPr>
        <p:spPr>
          <a:xfrm>
            <a:off x="457200" y="320040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52044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</a:rPr>
              <a:t>1,028만</a:t>
            </a:r>
            <a:endParaRPr lang="en-US" sz="6000" dirty="0"/>
          </a:p>
        </p:txBody>
      </p:sp>
      <p:sp>
        <p:nvSpPr>
          <p:cNvPr id="10" name="Shape 8"/>
          <p:cNvSpPr/>
          <p:nvPr/>
        </p:nvSpPr>
        <p:spPr>
          <a:xfrm>
            <a:off x="457200" y="493776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5074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65세+ 인구 (2025)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5486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통계청 2025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343400" y="352044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</a:rPr>
              <a:t>250만</a:t>
            </a:r>
            <a:endParaRPr lang="en-US" sz="6000" dirty="0"/>
          </a:p>
        </p:txBody>
      </p:sp>
      <p:sp>
        <p:nvSpPr>
          <p:cNvPr id="14" name="Shape 12"/>
          <p:cNvSpPr/>
          <p:nvPr/>
        </p:nvSpPr>
        <p:spPr>
          <a:xfrm>
            <a:off x="4343400" y="493776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43400" y="5074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독거 노인 1인 가구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343400" y="5486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통계청 2025 / +38% YoY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0" y="352044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0A0A0A"/>
                </a:solidFill>
              </a:rPr>
              <a:t>1,800만</a:t>
            </a:r>
            <a:endParaRPr lang="en-US" sz="6000" dirty="0"/>
          </a:p>
        </p:txBody>
      </p:sp>
      <p:sp>
        <p:nvSpPr>
          <p:cNvPr id="18" name="Shape 16"/>
          <p:cNvSpPr/>
          <p:nvPr/>
        </p:nvSpPr>
        <p:spPr>
          <a:xfrm>
            <a:off x="8229600" y="493776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0" y="50749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44E29"/>
                </a:solidFill>
              </a:rPr>
              <a:t>65세+ 인구 (2030E)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229600" y="5486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25252"/>
                </a:solidFill>
              </a:rPr>
              <a:t>장래인구추계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61264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</a:rPr>
              <a:t>출처: 통계청 「2025 인구주택총조사」 / 통계청 장래인구추계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04 / 30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P · 문제 인식 — 시장 문제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P-02 / 시장 문제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A0A0A"/>
                </a:solidFill>
              </a:rPr>
              <a:t>독거 노인 80%가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B85042"/>
                </a:solidFill>
              </a:rPr>
              <a:t>약·식사·낙상을 혼자 관리.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291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25252"/>
                </a:solidFill>
              </a:rPr>
              <a:t>자녀는 매일 7번 묻지만, 멀리 있어 답을 받지 못합니다.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4023360"/>
            <a:ext cx="3749040" cy="21945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411480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01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94360" y="45720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약 복약 누락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94360" y="507492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복약률 67% 수준 — 약 의존성 노인 30% 입원 원인 1위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94360" y="59436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</a:rPr>
              <a:t>보건복지부 실태조사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343400" y="4023360"/>
            <a:ext cx="3749040" cy="21945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343400" y="411480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48056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02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480560" y="45720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낙상 사고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480560" y="507492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65세+ 낙상 사망률 인구 10만명당 32명 — 교통사고 4배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9436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</a:rPr>
              <a:t>통계청 사망원인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8229600" y="4023360"/>
            <a:ext cx="3749040" cy="21945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229600" y="411480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66760" y="4206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</a:rPr>
              <a:t>03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366760" y="457200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사회적 고립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8366760" y="5074920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독거 노인 우울 유병률 28% — 비독거 대비 2.4배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366760" y="59436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44E29"/>
                </a:solidFill>
              </a:rPr>
              <a:t>보건복지부 정신건강조사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05 / 30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P · 문제 인식 — 정책 부합성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P-03 / 정책 부합성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정부의 5대 정책과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44E29"/>
                </a:solidFill>
              </a:rPr>
              <a:t>정확히 맞물립니다.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457200" y="292608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24612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✓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32461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초고령사회 대응 종합계획 (2025)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0" y="324612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디지털 시니어 케어 우선 과제 매칭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74904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84048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✓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8404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디지털 헬스케어 5조 예산 (2026)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0" y="384048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AI·IoT 기반 의료 보조 서비스 핵심 영역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34340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43484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✓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14400" y="44348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고령친화산업 진흥 기본계획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00800" y="443484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보건복지부 산업 육성 카테고리 정확히 일치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493776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50292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✓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14400" y="5029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청년 일자리 창출 기본계획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502920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1년 5명 → 3년 20명 신규 채용 계획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57200" y="553212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56235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</a:rPr>
              <a:t>✓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914400" y="56235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A0A"/>
                </a:solidFill>
              </a:rPr>
              <a:t>디지털 뉴딜 2.0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400800" y="562356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25252"/>
                </a:solidFill>
              </a:rPr>
              <a:t>데이터·AI 기반 신산업 육성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57200" y="6126480"/>
            <a:ext cx="11247120" cy="0"/>
          </a:xfrm>
          <a:prstGeom prst="line">
            <a:avLst/>
          </a:prstGeom>
          <a:noFill/>
          <a:ln w="6350">
            <a:solidFill>
              <a:srgbClr val="D4D4D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6355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</a:rPr>
              <a:t>출처: 보건복지부 「2026 고령화 정책」 / 과기부 「디지털 뉴딜 2.0」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06 / 30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P · 문제 인식 — 목표 고객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P-04 / 목표 고객 (양면 시장)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A0A0A"/>
                </a:solidFill>
              </a:rPr>
              <a:t>65세 시니어 +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B85042"/>
                </a:solidFill>
              </a:rPr>
              <a:t>자녀(40-55세) 양면 시장.</a:t>
            </a:r>
            <a:endParaRPr lang="en-US" sz="5000" dirty="0"/>
          </a:p>
        </p:txBody>
      </p:sp>
      <p:sp>
        <p:nvSpPr>
          <p:cNvPr id="8" name="Shape 6"/>
          <p:cNvSpPr/>
          <p:nvPr/>
        </p:nvSpPr>
        <p:spPr>
          <a:xfrm>
            <a:off x="457200" y="310896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383280"/>
            <a:ext cx="5669280" cy="29260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47472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B85042"/>
                </a:solidFill>
              </a:rPr>
              <a:t>PERSONA 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3886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시니어 (1차 사용자)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594360" y="4389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44E29"/>
                </a:solidFill>
              </a:rPr>
              <a:t>65~80세 / 독거 또는 부부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94360" y="475488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0A0A0A"/>
                </a:solidFill>
              </a:rPr>
              <a:t>"손주랑 영상통화는 하지만, 약은 자주 빠뜨려요."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" y="553212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· 기술: 카톡·유튜브 정도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94360" y="58064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· 건강: 만성질환 1-2개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94360" y="608076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· 월 가용 비용: ₩20-30만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309360" y="3383280"/>
            <a:ext cx="5669280" cy="292608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309360" y="3474720"/>
            <a:ext cx="13716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B85042"/>
                </a:solidFill>
              </a:rPr>
              <a:t>PERSONA 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46520" y="38862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A0A0A"/>
                </a:solidFill>
              </a:rPr>
              <a:t>자녀 (구매·결제자)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446520" y="4389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44E29"/>
                </a:solidFill>
              </a:rPr>
              <a:t>40~55세 / 직장인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46520" y="475488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0A0A0A"/>
                </a:solidFill>
              </a:rPr>
              <a:t>"엄마 안부를 매일 묻는데, 답이 없으면 너무 불안해요."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446520" y="553212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· 기술: 디지털 친숙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46520" y="58064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· 관심: 부모 안부·의료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46520" y="608076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25252"/>
                </a:solidFill>
              </a:rPr>
              <a:t>· 월 가용 비용: ₩30-50만 (효도)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07 / 30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 · 실현 가능성 — 핵심 솔루션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27432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S-01 / 핵심 솔루션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A0A0A"/>
                </a:solidFill>
              </a:rPr>
              <a:t>4-in-1 통합 케어 솔루션.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457200" y="21945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B85042"/>
                </a:solidFill>
              </a:rPr>
              <a:t>"내가 못 챙기는 부모님의 하루를 기술이 챙긴다."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834640"/>
            <a:ext cx="11247120" cy="0"/>
          </a:xfrm>
          <a:prstGeom prst="line">
            <a:avLst/>
          </a:prstGeom>
          <a:noFill/>
          <a:ln w="6350">
            <a:solidFill>
              <a:srgbClr val="0A0A0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10896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461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01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645920" y="32461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복약·식사 알림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1645920" y="37490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45920" y="388620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음성+문자+자녀 동시 알림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복약률 67% → 94%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309360" y="310896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92240" y="32461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498080" y="324612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낙상·이상 감지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7498080" y="374904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0" y="388620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스마트워치 + 가정 패드 융합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AI 정확도 96.4%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80060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49377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645920" y="493776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가족 안부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1645920" y="54406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0" y="557784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주간 활동 리포트 자동 발송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자녀 화상통화 자동 예약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309360" y="4800600"/>
            <a:ext cx="5669280" cy="1508760"/>
          </a:xfrm>
          <a:prstGeom prst="rect">
            <a:avLst/>
          </a:prstGeom>
          <a:solidFill>
            <a:srgbClr val="FAFAF9"/>
          </a:solidFill>
          <a:ln w="6350">
            <a:solidFill>
              <a:srgbClr val="D4D4D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92240" y="49377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B85042"/>
                </a:solidFill>
              </a:rPr>
              <a:t>04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7498080" y="493776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A"/>
                </a:solidFill>
              </a:rPr>
              <a:t>의료·돌봄 연결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7498080" y="5440680"/>
            <a:ext cx="914400" cy="0"/>
          </a:xfrm>
          <a:prstGeom prst="line">
            <a:avLst/>
          </a:prstGeom>
          <a:noFill/>
          <a:ln w="12700">
            <a:solidFill>
              <a:srgbClr val="B8504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557784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5km 내 병원·요양사 매칭</a:t>
            </a:r>
            <a:endParaRPr lang="en-US" sz="1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25252"/>
                </a:solidFill>
              </a:rPr>
              <a:t>원클릭 예약·결제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08 / 30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A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11480"/>
          </a:xfrm>
          <a:prstGeom prst="rect">
            <a:avLst/>
          </a:prstGeom>
          <a:solidFill>
            <a:srgbClr val="044E29"/>
          </a:solidFill>
          <a:ln w="12700">
            <a:solidFill>
              <a:srgbClr val="044E29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FAFAF9"/>
                </a:solidFill>
              </a:rPr>
              <a:t>예비창업패키지 2026 · 신청서 · S · 실현 가능성 — 기술 차별성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3200400" cy="320040"/>
          </a:xfrm>
          <a:prstGeom prst="rect">
            <a:avLst/>
          </a:prstGeom>
          <a:solidFill>
            <a:srgbClr val="FAFAF9"/>
          </a:solidFill>
          <a:ln w="9525">
            <a:solidFill>
              <a:srgbClr val="B8504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400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B85042"/>
                </a:solidFill>
              </a:rPr>
              <a:t>S-02 / 기술 차별성 (AI 정확도)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525252"/>
                </a:solidFill>
              </a:rPr>
              <a:t>AI 정확도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691640"/>
            <a:ext cx="7315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0A0A0A"/>
                </a:solidFill>
              </a:rPr>
              <a:t>96.4%</a:t>
            </a:r>
            <a:endParaRPr lang="en-US" sz="130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B85042"/>
                </a:solidFill>
              </a:rPr>
              <a:t>(업계 평균 84%)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3749040"/>
            <a:ext cx="3657600" cy="0"/>
          </a:xfrm>
          <a:prstGeom prst="line">
            <a:avLst/>
          </a:prstGeom>
          <a:noFill/>
          <a:ln w="25400">
            <a:solidFill>
              <a:srgbClr val="B85042"/>
            </a:solidFill>
            <a:prstDash val="solid"/>
          </a:ln>
        </p:spPr>
      </p:sp>
      <p:graphicFrame>
        <p:nvGraphicFramePr>
          <p:cNvPr id="10" name="Chart 0" descr=""/>
          <p:cNvGraphicFramePr/>
          <p:nvPr/>
        </p:nvGraphicFramePr>
        <p:xfrm>
          <a:off x="457200" y="4023360"/>
          <a:ext cx="11247120" cy="23774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Text 8"/>
          <p:cNvSpPr/>
          <p:nvPr/>
        </p:nvSpPr>
        <p:spPr>
          <a:xfrm>
            <a:off x="45720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25252"/>
                </a:solidFill>
              </a:rPr>
              <a:t>출처: 자체 시뮬레이션 12,000건 + 시범 50명 실측 / 업계 평균은 공개 논문·벤더 데이터 기반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0332720" y="6537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A0A0A"/>
                </a:solidFill>
              </a:rPr>
              <a:t>p. 09 / 30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SilverCareLab · 예비창업패키지 2026</dc:title>
  <dc:subject>PptxGenJS Presentation</dc:subject>
  <dc:creator>PptxGenJS</dc:creator>
  <cp:lastModifiedBy>PptxGenJS</cp:lastModifiedBy>
  <cp:revision>1</cp:revision>
  <dcterms:created xsi:type="dcterms:W3CDTF">2026-04-29T13:06:32Z</dcterms:created>
  <dcterms:modified xsi:type="dcterms:W3CDTF">2026-04-29T13:06:32Z</dcterms:modified>
</cp:coreProperties>
</file>