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MRR</c:v>
                </c:pt>
              </c:strCache>
            </c:strRef>
          </c:tx>
          <c:spPr>
            <a:solidFill>
              <a:srgbClr val="10B981"/>
            </a:solidFill>
            <a:ln w="63500" cap="flat">
              <a:solidFill>
                <a:srgbClr val="10B981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300" u="none">
                    <a:solidFill>
                      <a:srgbClr val="0F2A4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0B981"/>
              </a:solidFill>
              <a:ln w="9525" cap="flat">
                <a:solidFill>
                  <a:srgbClr val="10B981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Sheet1!$A$2:$A$4</c:f>
              <c:multiLvlStrCache>
                <c:ptCount val="3"/>
                <c:lvl>
                  <c:pt idx="0">
                    <c:v>25Q4</c:v>
                  </c:pt>
                  <c:pt idx="1">
                    <c:v>26Q1</c:v>
                  </c:pt>
                  <c:pt idx="2">
                    <c:v>26Q2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12</c:v>
                </c:pt>
                <c:pt idx="2">
                  <c:v>28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300" u="none">
                  <a:solidFill>
                    <a:srgbClr val="0F2A4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2525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SoloEngine</c:v>
                </c:pt>
              </c:strCache>
            </c:strRef>
          </c:tx>
          <c:spPr>
            <a:solidFill>
              <a:srgbClr val="0F2A4A"/>
            </a:solidFill>
            <a:ln w="50800" cap="flat">
              <a:solidFill>
                <a:srgbClr val="0F2A4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F2A4A"/>
              </a:solidFill>
              <a:ln w="9525" cap="flat">
                <a:solidFill>
                  <a:srgbClr val="0F2A4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M1</c:v>
                  </c:pt>
                  <c:pt idx="1">
                    <c:v>M2</c:v>
                  </c:pt>
                  <c:pt idx="2">
                    <c:v>M3</c:v>
                  </c:pt>
                  <c:pt idx="3">
                    <c:v>M6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87</c:v>
                </c:pt>
                <c:pt idx="2">
                  <c:v>78</c:v>
                </c:pt>
                <c:pt idx="3">
                  <c:v>64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업계 평균</c:v>
                </c:pt>
              </c:strCache>
            </c:strRef>
          </c:tx>
          <c:spPr>
            <a:solidFill>
              <a:srgbClr val="FFFFFF"/>
            </a:solidFill>
            <a:ln w="50800" cap="flat">
              <a:solidFill>
                <a:srgbClr val="FFFFF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FFFFF"/>
              </a:solidFill>
              <a:ln w="9525" cap="flat">
                <a:solidFill>
                  <a:srgbClr val="FFFFF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M1</c:v>
                  </c:pt>
                  <c:pt idx="1">
                    <c:v>M2</c:v>
                  </c:pt>
                  <c:pt idx="2">
                    <c:v>M3</c:v>
                  </c:pt>
                  <c:pt idx="3">
                    <c:v>M6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100</c:v>
                </c:pt>
                <c:pt idx="1">
                  <c:v>65</c:v>
                </c:pt>
                <c:pt idx="2">
                  <c:v>50</c:v>
                </c:pt>
                <c:pt idx="3">
                  <c:v>32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81A2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FFFFF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81A2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 sz="1200">
              <a:solidFill>
                <a:srgbClr val="0F2A4A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0B98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CFC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943600" cy="6858000"/>
          </a:xfrm>
          <a:prstGeom prst="rect">
            <a:avLst/>
          </a:prstGeom>
          <a:solidFill>
            <a:srgbClr val="0F2A4A"/>
          </a:solidFill>
          <a:ln w="12700">
            <a:solidFill>
              <a:srgbClr val="0F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0" b="1" i="1" dirty="0">
                <a:solidFill>
                  <a:srgbClr val="10B981"/>
                </a:solidFill>
              </a:rPr>
              <a:t>01</a:t>
            </a:r>
            <a:endParaRPr lang="en-US" sz="100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SEED · APR 2026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377440"/>
            <a:ext cx="5486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0" b="1" i="1" dirty="0">
                <a:solidFill>
                  <a:srgbClr val="10B981"/>
                </a:solidFill>
              </a:rPr>
              <a:t>SOLO</a:t>
            </a:r>
            <a:endParaRPr lang="en-US" sz="16500" dirty="0"/>
          </a:p>
        </p:txBody>
      </p:sp>
      <p:sp>
        <p:nvSpPr>
          <p:cNvPr id="6" name="Text 4"/>
          <p:cNvSpPr/>
          <p:nvPr/>
        </p:nvSpPr>
        <p:spPr>
          <a:xfrm>
            <a:off x="457200" y="3886200"/>
            <a:ext cx="5486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FFFFF"/>
                </a:solidFill>
              </a:rPr>
              <a:t>ENGINE.</a:t>
            </a:r>
            <a:endParaRPr lang="en-US" sz="13000" dirty="0"/>
          </a:p>
        </p:txBody>
      </p:sp>
      <p:sp>
        <p:nvSpPr>
          <p:cNvPr id="7" name="Text 5"/>
          <p:cNvSpPr/>
          <p:nvPr/>
        </p:nvSpPr>
        <p:spPr>
          <a:xfrm>
            <a:off x="457200" y="6355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DCFCE7"/>
                </a:solidFill>
              </a:rPr>
              <a:t>CONFIDENTIAL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47857"/>
                </a:solidFill>
              </a:rPr>
              <a:t>BRAND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0" y="914400"/>
            <a:ext cx="5303520" cy="0"/>
          </a:xfrm>
          <a:prstGeom prst="line">
            <a:avLst/>
          </a:prstGeom>
          <a:noFill/>
          <a:ln w="19050">
            <a:solidFill>
              <a:srgbClr val="0A0A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109728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A0A0A"/>
                </a:solidFill>
              </a:rPr>
              <a:t>1인이 100명처럼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6400800" y="169164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47857"/>
                </a:solidFill>
              </a:rPr>
              <a:t>일하는 시대.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6400800" y="2606040"/>
            <a:ext cx="54864" cy="16459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0" y="26974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A0A0A"/>
                </a:solidFill>
              </a:rPr>
              <a:t>AI 기반 1인 창업자 통합 워크플로우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83680" y="324612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영업·CS·운영을 한 사람이 하루 안에.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00800" y="4572000"/>
            <a:ext cx="5303520" cy="18288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0" y="4709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0B981"/>
                </a:solidFill>
              </a:rPr>
              <a:t>THE ASK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583680" y="5074920"/>
            <a:ext cx="5120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</a:rPr>
              <a:t>SEED · ₩5억</a:t>
            </a:r>
            <a:endParaRPr lang="en-US" sz="5600" dirty="0"/>
          </a:p>
        </p:txBody>
      </p:sp>
      <p:sp>
        <p:nvSpPr>
          <p:cNvPr id="18" name="Text 16"/>
          <p:cNvSpPr/>
          <p:nvPr/>
        </p:nvSpPr>
        <p:spPr>
          <a:xfrm>
            <a:off x="6583680" y="617220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10B981"/>
                </a:solidFill>
              </a:rPr>
              <a:t>Pre $4M valuation · 18M Runway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COMPETITION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1인 특화 + AI 통합.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47857"/>
                </a:solidFill>
              </a:rPr>
              <a:t>우리만의 사각지대.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57200" y="3383280"/>
            <a:ext cx="1124712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6576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25252"/>
                </a:solidFill>
              </a:rPr>
              <a:t>Notion·Slack 등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0" y="36576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팀용 (1인 특화 X)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4160520"/>
            <a:ext cx="1124712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2519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25252"/>
                </a:solidFill>
              </a:rPr>
              <a:t>Zapier·Make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943600" y="42519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자동화 (AI 약함)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754880"/>
            <a:ext cx="1124712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463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25252"/>
                </a:solidFill>
              </a:rPr>
              <a:t>AI 챗봇 단독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43600" y="48463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25252"/>
                </a:solidFill>
              </a:rPr>
              <a:t>단일 기능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5349240"/>
            <a:ext cx="1124712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54406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47857"/>
                </a:solidFill>
              </a:rPr>
              <a:t>SoloEngine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943600" y="544068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0A0A0A"/>
                </a:solidFill>
              </a:rPr>
              <a:t>1인 + AI 통합 ✓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" y="5943600"/>
            <a:ext cx="1124712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10 / 20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GO-TO-MARKET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Product-Led Growth.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525252"/>
                </a:solidFill>
              </a:rPr>
              <a:t>Free Tier (5 워크플로우) → 자연 전환 / 인플루언서 협업 / Twitter·LinkedIn 콘텐츠 마케팅 / Q1 Product Hunt 출시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11 / 20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F2A4A"/>
                </a:solidFill>
              </a:rPr>
              <a:t>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F2A4A"/>
                </a:solidFill>
              </a:rPr>
              <a:t>창업자 + 핵심 1명 = 2인.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0F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081A2F"/>
                </a:solidFill>
              </a:rPr>
              <a:t>정유민 (CEO) — 前 토스 PM 5년·솔로프리너 3년 / 박준영 (CTO) — 前 카카오 ML 엔지니어 4년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12 / 20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ROADMAP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12 → 24 → 36개월.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525252"/>
                </a:solidFill>
              </a:rPr>
              <a:t>12M: ARR $250K · 사용자 2,000 / 24M: ARR $2M · 글로벌 진출 / 36M: ARR $10M · Series 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13 / 20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F2A4A"/>
                </a:solidFill>
              </a:rPr>
              <a:t>USE OF FUNDS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F2A4A"/>
                </a:solidFill>
              </a:rPr>
              <a:t>₩5억 · 18개월 런웨이.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0F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081A2F"/>
                </a:solidFill>
              </a:rPr>
              <a:t>60% 인건비 (3명 채용) / 20% 마케팅 (CAC 검증) / 15% 인프라 / 5% 운영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14 / 20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FINANCIALS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18개월 BurnRate.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525252"/>
                </a:solidFill>
              </a:rPr>
              <a:t>월 BurnRate ₩28M / 6개월 후 MRR $30K / 12개월 MRR $100K / 18개월 BEP 도전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15 / 20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F2A4A"/>
                </a:solidFill>
              </a:rPr>
              <a:t>THE ASK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F2A4A"/>
                </a:solidFill>
              </a:rPr>
              <a:t>SEED ₩5억 · Pre $4M.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0F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081A2F"/>
                </a:solidFill>
              </a:rPr>
              <a:t>리드 투자자 모집 · 18개월 런웨이 · ARR $250K 도달 후 Series A 준비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16 / 20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VISION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"코드 없이 1인이 100명처럼."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36576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108960"/>
            <a:ext cx="10972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70000"/>
              </a:lnSpc>
              <a:buNone/>
            </a:pPr>
            <a:r>
              <a:rPr lang="en-US" sz="1600" dirty="0">
                <a:solidFill>
                  <a:srgbClr val="525252"/>
                </a:solidFill>
              </a:rPr>
              <a:t>5년 내 글로벌 1인 창업자 100만 명이 사용하는 OS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17 / 20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81A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57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FFFFF"/>
                </a:solidFill>
              </a:rPr>
              <a:t>Thank.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10B981"/>
                </a:solidFill>
              </a:rPr>
              <a:t>You.</a:t>
            </a:r>
            <a:endParaRPr lang="en-US" sz="13000" dirty="0"/>
          </a:p>
        </p:txBody>
      </p:sp>
      <p:sp>
        <p:nvSpPr>
          <p:cNvPr id="5" name="Shape 3"/>
          <p:cNvSpPr/>
          <p:nvPr/>
        </p:nvSpPr>
        <p:spPr>
          <a:xfrm>
            <a:off x="457200" y="4754880"/>
            <a:ext cx="36576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49377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정유민 · CEO &amp; Founder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53949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</a:rPr>
              <a:t>ir@soloengine.kr · soloengine.kr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F2A4A"/>
                </a:solidFill>
              </a:rPr>
              <a:t>II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F2A4A"/>
                </a:solidFill>
              </a:rPr>
              <a:t>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0F2A4A"/>
                </a:solidFill>
              </a:rPr>
              <a:t>주 60시간.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FFFFFF"/>
                </a:solidFill>
              </a:rPr>
              <a:t>1인 창업자가 여전히 매일 부딪히는 현실.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4114800"/>
            <a:ext cx="3657600" cy="0"/>
          </a:xfrm>
          <a:prstGeom prst="line">
            <a:avLst/>
          </a:prstGeom>
          <a:noFill/>
          <a:ln w="25400">
            <a:solidFill>
              <a:srgbClr val="0F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3891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2A4A"/>
                </a:solidFill>
              </a:rPr>
              <a:t>· 영업/CS/운영을 1인이 풀타임 부담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2A4A"/>
                </a:solidFill>
              </a:rPr>
              <a:t>· SaaS 도구 평균 12개·통합 부재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52120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2A4A"/>
                </a:solidFill>
              </a:rPr>
              <a:t>· AI 도구 알지만 워크플로우 한 번에 묶기 어려움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2 / 20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10B981"/>
                </a:solidFill>
              </a:rPr>
              <a:t>III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WHY NOW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0A0A"/>
                </a:solidFill>
              </a:rPr>
              <a:t>AI 도구의 폭발 + 1인 SaaS 시장 성숙.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3200400"/>
            <a:ext cx="3749040" cy="2743200"/>
          </a:xfrm>
          <a:prstGeom prst="rect">
            <a:avLst/>
          </a:prstGeom>
          <a:solidFill>
            <a:srgbClr val="0F2A4A"/>
          </a:solidFill>
          <a:ln w="12700">
            <a:solidFill>
              <a:srgbClr val="0F2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38328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10B981"/>
                </a:solidFill>
              </a:rPr>
              <a:t>5,800만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640080" y="48463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글로벌 1인 창업자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53492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0B981"/>
                </a:solidFill>
              </a:rPr>
              <a:t>Stripe Atlas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43400" y="3200400"/>
            <a:ext cx="3749040" cy="2743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26280" y="338328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F2A4A"/>
                </a:solidFill>
              </a:rPr>
              <a:t>$89B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4526280" y="48463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2A4A"/>
                </a:solidFill>
              </a:rPr>
              <a:t>AI 자동화 SaaS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26280" y="53492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081A2F"/>
                </a:solidFill>
              </a:rPr>
              <a:t>Gartner 2026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229600" y="3200400"/>
            <a:ext cx="3749040" cy="2743200"/>
          </a:xfrm>
          <a:prstGeom prst="rect">
            <a:avLst/>
          </a:prstGeom>
          <a:solidFill>
            <a:srgbClr val="0F2A4A"/>
          </a:solidFill>
          <a:ln w="12700">
            <a:solidFill>
              <a:srgbClr val="0F2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0" y="338328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10B981"/>
                </a:solidFill>
              </a:rPr>
              <a:t>$200/월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8412480" y="484632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1인 평균 SaaS 지출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412480" y="53492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0B981"/>
                </a:solidFill>
              </a:rPr>
              <a:t>First Round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3 / 20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10B981"/>
                </a:solidFill>
              </a:rPr>
              <a:t>IV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SOLUTION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"내가 못 하는 걸,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27432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47857"/>
                </a:solidFill>
              </a:rPr>
              <a:t>AI가 합니다."</a:t>
            </a:r>
            <a:endParaRPr lang="en-US" sz="5600" dirty="0"/>
          </a:p>
        </p:txBody>
      </p:sp>
      <p:sp>
        <p:nvSpPr>
          <p:cNvPr id="6" name="Shape 4"/>
          <p:cNvSpPr/>
          <p:nvPr/>
        </p:nvSpPr>
        <p:spPr>
          <a:xfrm>
            <a:off x="457200" y="4023360"/>
            <a:ext cx="3657600" cy="0"/>
          </a:xfrm>
          <a:prstGeom prst="line">
            <a:avLst/>
          </a:prstGeom>
          <a:noFill/>
          <a:ln w="25400">
            <a:solidFill>
              <a:srgbClr val="10B98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4297680"/>
            <a:ext cx="54864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2976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10B981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280160" y="42976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영업 자동화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47548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25252"/>
                </a:solidFill>
              </a:rPr>
              <a:t>리드 발굴·이메일·후속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309360" y="4297680"/>
            <a:ext cx="54864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42976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10B981"/>
                </a:solidFill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132320" y="429768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CS 챗봇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132320" y="47548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25252"/>
                </a:solidFill>
              </a:rPr>
              <a:t>FAQ + 티켓 자동 분류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5394960"/>
            <a:ext cx="54864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539496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10B981"/>
                </a:solidFill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280160" y="53949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운영 자동화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80160" y="585216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25252"/>
                </a:solidFill>
              </a:rPr>
              <a:t>데이터·리포트·알림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309360" y="5394960"/>
            <a:ext cx="54864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92240" y="539496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10B981"/>
                </a:solidFill>
              </a:rPr>
              <a:t>04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7132320" y="53949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0A0A"/>
                </a:solidFill>
              </a:rPr>
              <a:t>통합 대시보드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132320" y="585216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25252"/>
                </a:solidFill>
              </a:rPr>
              <a:t>한 화면 KPI 모니터링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4 / 20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10B981"/>
                </a:solidFill>
              </a:rPr>
              <a:t>IV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DEMO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8분 안에 첫 가치.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47857"/>
                </a:solidFill>
              </a:rPr>
              <a:t>Time-to-First-Value: 8분 (업계 평균 1주일)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3657600"/>
            <a:ext cx="109728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931920"/>
            <a:ext cx="11247120" cy="2560320"/>
          </a:xfrm>
          <a:prstGeom prst="rect">
            <a:avLst/>
          </a:prstGeom>
          <a:solidFill>
            <a:srgbClr val="081A2F"/>
          </a:solidFill>
          <a:ln w="12700">
            <a:solidFill>
              <a:srgbClr val="081A2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931920"/>
            <a:ext cx="112471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i="1" dirty="0">
                <a:solidFill>
                  <a:srgbClr val="10B981"/>
                </a:solidFill>
              </a:rPr>
              <a:t>[ Live Demo Screen ]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5 / 20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10B981"/>
                </a:solidFill>
              </a:rPr>
              <a:t>V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34D399"/>
                </a:solidFill>
              </a:rPr>
              <a:t>MARKET · TAM/SAM/SOM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2286000"/>
            <a:ext cx="11247120" cy="914400"/>
          </a:xfrm>
          <a:prstGeom prst="rect">
            <a:avLst/>
          </a:prstGeom>
          <a:solidFill>
            <a:srgbClr val="081A2F"/>
          </a:solidFill>
          <a:ln w="12700">
            <a:solidFill>
              <a:srgbClr val="081A2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28600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10B981"/>
                </a:solidFill>
              </a:rPr>
              <a:t>TAM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286000" y="228600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FFFFFF"/>
                </a:solidFill>
              </a:rPr>
              <a:t>$89B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943600" y="228600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3A3A3"/>
                </a:solidFill>
              </a:rPr>
              <a:t>글로벌 AI 자동화 SaaS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474720"/>
            <a:ext cx="7772400" cy="914400"/>
          </a:xfrm>
          <a:prstGeom prst="rect">
            <a:avLst/>
          </a:prstGeom>
          <a:solidFill>
            <a:srgbClr val="081A2F"/>
          </a:solidFill>
          <a:ln w="12700">
            <a:solidFill>
              <a:srgbClr val="081A2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47472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10B981"/>
                </a:solidFill>
              </a:rPr>
              <a:t>SAM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0" y="347472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FFFFFF"/>
                </a:solidFill>
              </a:rPr>
              <a:t>$28B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5943600" y="347472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3A3A3"/>
                </a:solidFill>
              </a:rPr>
              <a:t>1인·소형팀 세그먼트 (32%)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4663440"/>
            <a:ext cx="5029200" cy="9144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66344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2A4A"/>
                </a:solidFill>
              </a:rPr>
              <a:t>SOM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286000" y="46634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F2A4A"/>
                </a:solidFill>
              </a:rPr>
              <a:t>$50M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5943600" y="466344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2A4A"/>
                </a:solidFill>
              </a:rPr>
              <a:t>3년 내 ARR 목표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6 / 20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BUSINESS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i="1" dirty="0">
                <a:solidFill>
                  <a:srgbClr val="0A0A0A"/>
                </a:solidFill>
              </a:rPr>
              <a:t>$49/월 — 평균 LTV $1,200.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2926080"/>
            <a:ext cx="109728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200400"/>
            <a:ext cx="3749040" cy="2743200"/>
          </a:xfrm>
          <a:prstGeom prst="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3832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047857"/>
                </a:solidFill>
              </a:rPr>
              <a:t>FREE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84048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A0A0A"/>
                </a:solidFill>
              </a:rPr>
              <a:t>$0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640080" y="50749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25252"/>
                </a:solidFill>
              </a:rPr>
              <a:t>5 워크플로우/월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43400" y="3200400"/>
            <a:ext cx="3749040" cy="2743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26280" y="33832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0F2A4A"/>
                </a:solidFill>
              </a:rPr>
              <a:t>PRO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26280" y="384048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F2A4A"/>
                </a:solidFill>
              </a:rPr>
              <a:t>$49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4526280" y="50749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2A4A"/>
                </a:solidFill>
              </a:rPr>
              <a:t>무제한 + AI 어시스트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229600" y="3200400"/>
            <a:ext cx="3749040" cy="2743200"/>
          </a:xfrm>
          <a:prstGeom prst="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0" y="33832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047857"/>
                </a:solidFill>
              </a:rPr>
              <a:t>TEAM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412480" y="3840480"/>
            <a:ext cx="3383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A0A0A"/>
                </a:solidFill>
              </a:rPr>
              <a:t>$149</a:t>
            </a:r>
            <a:endParaRPr lang="en-US" sz="6400" dirty="0"/>
          </a:p>
        </p:txBody>
      </p:sp>
      <p:sp>
        <p:nvSpPr>
          <p:cNvPr id="16" name="Text 14"/>
          <p:cNvSpPr/>
          <p:nvPr/>
        </p:nvSpPr>
        <p:spPr>
          <a:xfrm>
            <a:off x="8412480" y="50749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25252"/>
                </a:solidFill>
              </a:rPr>
              <a:t>5인 + 통합 분석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7 / 20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188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0B981"/>
                </a:solidFill>
              </a:rPr>
              <a:t>TRACTION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0A0A"/>
                </a:solidFill>
              </a:rPr>
              <a:t>베타 320명 · NPS 64.</a:t>
            </a:r>
            <a:endParaRPr lang="en-US" sz="5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3200400"/>
          <a:ext cx="112471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8 / 20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0B9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i="1" dirty="0">
                <a:solidFill>
                  <a:srgbClr val="0F2A4A"/>
                </a:solidFill>
              </a:rPr>
              <a:t>COHORT · M3 78% 잔존.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FFFFFF"/>
                </a:solidFill>
              </a:rPr>
              <a:t>동급 SaaS 50% 대비 우위.</a:t>
            </a:r>
            <a:endParaRPr lang="en-US" sz="16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2560320"/>
          <a:ext cx="1124712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25252"/>
                </a:solidFill>
              </a:rPr>
              <a:t>9 / 20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SoloEngine · Seed IR</dc:title>
  <dc:subject>PptxGenJS Presentation</dc:subject>
  <dc:creator>PptxGenJS</dc:creator>
  <cp:lastModifiedBy>PptxGenJS</cp:lastModifiedBy>
  <cp:revision>1</cp:revision>
  <dcterms:created xsi:type="dcterms:W3CDTF">2026-04-29T13:27:24Z</dcterms:created>
  <dcterms:modified xsi:type="dcterms:W3CDTF">2026-04-29T13:27:24Z</dcterms:modified>
</cp:coreProperties>
</file>