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600" kern="0" dirty="0">
                <a:solidFill>
                  <a:srgbClr val="FAFAF9"/>
                </a:solidFill>
              </a:rPr>
              <a:t>ISSUE 09 · CAPSTONE 2026 · APRIL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0" b="1" i="1" dirty="0">
                <a:solidFill>
                  <a:srgbClr val="044E29"/>
                </a:solidFill>
              </a:rPr>
              <a:t>09</a:t>
            </a:r>
            <a:endParaRPr lang="en-US" sz="70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B85042"/>
                </a:solidFill>
              </a:rPr>
              <a:t>CAPSTONE FINAL PRESENTATION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2103120"/>
            <a:ext cx="112471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0" b="1" i="1" dirty="0">
                <a:solidFill>
                  <a:srgbClr val="0A0A0A"/>
                </a:solidFill>
              </a:rPr>
              <a:t>RECYCLE.</a:t>
            </a:r>
            <a:endParaRPr lang="en-US" sz="13000" dirty="0"/>
          </a:p>
        </p:txBody>
      </p:sp>
      <p:sp>
        <p:nvSpPr>
          <p:cNvPr id="7" name="Text 5"/>
          <p:cNvSpPr/>
          <p:nvPr/>
        </p:nvSpPr>
        <p:spPr>
          <a:xfrm>
            <a:off x="457200" y="3657600"/>
            <a:ext cx="112471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0" b="1" i="1" dirty="0">
                <a:solidFill>
                  <a:srgbClr val="B85042"/>
                </a:solidFill>
              </a:rPr>
              <a:t>ME.</a:t>
            </a:r>
            <a:endParaRPr lang="en-US" sz="13000" dirty="0"/>
          </a:p>
        </p:txBody>
      </p:sp>
      <p:sp>
        <p:nvSpPr>
          <p:cNvPr id="8" name="Shape 6"/>
          <p:cNvSpPr/>
          <p:nvPr/>
        </p:nvSpPr>
        <p:spPr>
          <a:xfrm>
            <a:off x="457200" y="5303520"/>
            <a:ext cx="11247120" cy="0"/>
          </a:xfrm>
          <a:prstGeom prst="line">
            <a:avLst/>
          </a:prstGeom>
          <a:noFill/>
          <a:ln w="12700">
            <a:solidFill>
              <a:srgbClr val="0A0A0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54406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525252"/>
                </a:solidFill>
              </a:rPr>
              <a:t>AI 기반 의류 리커머스 플랫폼.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57200" y="64465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044E29"/>
                </a:solidFill>
              </a:rPr>
              <a:t>Team Lemon · 산업디자인학과 · 2026 졸업작품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4E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0" b="1" i="1" dirty="0">
                <a:solidFill>
                  <a:srgbClr val="FAFAF9"/>
                </a:solidFill>
              </a:rPr>
              <a:t>Q &amp; A.</a:t>
            </a:r>
            <a:endParaRPr lang="en-US" sz="13000" dirty="0"/>
          </a:p>
        </p:txBody>
      </p:sp>
      <p:sp>
        <p:nvSpPr>
          <p:cNvPr id="4" name="Text 2"/>
          <p:cNvSpPr/>
          <p:nvPr/>
        </p:nvSpPr>
        <p:spPr>
          <a:xfrm>
            <a:off x="457200" y="30175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E7B5A8"/>
                </a:solidFill>
              </a:rPr>
              <a:t>Thank you.</a:t>
            </a:r>
            <a:endParaRPr lang="en-US" sz="6000" dirty="0"/>
          </a:p>
        </p:txBody>
      </p:sp>
      <p:sp>
        <p:nvSpPr>
          <p:cNvPr id="5" name="Shape 3"/>
          <p:cNvSpPr/>
          <p:nvPr/>
        </p:nvSpPr>
        <p:spPr>
          <a:xfrm>
            <a:off x="457200" y="4114800"/>
            <a:ext cx="3657600" cy="0"/>
          </a:xfrm>
          <a:prstGeom prst="line">
            <a:avLst/>
          </a:prstGeom>
          <a:noFill/>
          <a:ln w="25400">
            <a:solidFill>
              <a:srgbClr val="E7B5A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2976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5EFE0"/>
                </a:solidFill>
              </a:rPr>
              <a:t>Team Lemon · 2026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754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AFAF9"/>
                </a:solidFill>
              </a:rPr>
              <a:t>recycle.me · team-lemon@recycle.me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5943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300" kern="0" dirty="0">
                <a:solidFill>
                  <a:srgbClr val="E7B5A8"/>
                </a:solidFill>
              </a:rPr>
              <a:t>이서연 · 박지훈 · 최민지 · 김도형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ISSUE 09 · CAPSTONE 2026 · TEAM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0A0A"/>
                </a:solidFill>
              </a:rPr>
              <a:t>Team Lemon.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457200" y="182880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B85042"/>
                </a:solidFill>
              </a:rPr>
              <a:t>산업디자인학과 4학년 · 4인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46888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2743200"/>
            <a:ext cx="2697480" cy="0"/>
          </a:xfrm>
          <a:prstGeom prst="line">
            <a:avLst/>
          </a:prstGeom>
          <a:noFill/>
          <a:ln w="12700">
            <a:solidFill>
              <a:srgbClr val="0A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92608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b="1" i="1" dirty="0">
                <a:solidFill>
                  <a:srgbClr val="044E29"/>
                </a:solidFill>
              </a:rPr>
              <a:t>이</a:t>
            </a:r>
            <a:endParaRPr lang="en-US" sz="10000" dirty="0"/>
          </a:p>
        </p:txBody>
      </p:sp>
      <p:sp>
        <p:nvSpPr>
          <p:cNvPr id="9" name="Text 7"/>
          <p:cNvSpPr/>
          <p:nvPr/>
        </p:nvSpPr>
        <p:spPr>
          <a:xfrm>
            <a:off x="457200" y="443484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0A0A"/>
                </a:solidFill>
              </a:rPr>
              <a:t>이서연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457200" y="493776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</a:rPr>
              <a:t>PM · 디자인 리서치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337560" y="2743200"/>
            <a:ext cx="2697480" cy="0"/>
          </a:xfrm>
          <a:prstGeom prst="line">
            <a:avLst/>
          </a:prstGeom>
          <a:noFill/>
          <a:ln w="12700">
            <a:solidFill>
              <a:srgbClr val="0A0A0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37560" y="292608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b="1" i="1" dirty="0">
                <a:solidFill>
                  <a:srgbClr val="044E29"/>
                </a:solidFill>
              </a:rPr>
              <a:t>박</a:t>
            </a:r>
            <a:endParaRPr lang="en-US" sz="10000" dirty="0"/>
          </a:p>
        </p:txBody>
      </p:sp>
      <p:sp>
        <p:nvSpPr>
          <p:cNvPr id="13" name="Text 11"/>
          <p:cNvSpPr/>
          <p:nvPr/>
        </p:nvSpPr>
        <p:spPr>
          <a:xfrm>
            <a:off x="3337560" y="443484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0A0A"/>
                </a:solidFill>
              </a:rPr>
              <a:t>박지훈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337560" y="493776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</a:rPr>
              <a:t>UX · 인터랙션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217920" y="2743200"/>
            <a:ext cx="2697480" cy="0"/>
          </a:xfrm>
          <a:prstGeom prst="line">
            <a:avLst/>
          </a:prstGeom>
          <a:noFill/>
          <a:ln w="12700">
            <a:solidFill>
              <a:srgbClr val="0A0A0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17920" y="292608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b="1" i="1" dirty="0">
                <a:solidFill>
                  <a:srgbClr val="044E29"/>
                </a:solidFill>
              </a:rPr>
              <a:t>최</a:t>
            </a:r>
            <a:endParaRPr lang="en-US" sz="10000" dirty="0"/>
          </a:p>
        </p:txBody>
      </p:sp>
      <p:sp>
        <p:nvSpPr>
          <p:cNvPr id="17" name="Text 15"/>
          <p:cNvSpPr/>
          <p:nvPr/>
        </p:nvSpPr>
        <p:spPr>
          <a:xfrm>
            <a:off x="6217920" y="443484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0A0A"/>
                </a:solidFill>
              </a:rPr>
              <a:t>최민지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6217920" y="493776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</a:rPr>
              <a:t>Visual · 브랜딩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9098280" y="2743200"/>
            <a:ext cx="2697480" cy="0"/>
          </a:xfrm>
          <a:prstGeom prst="line">
            <a:avLst/>
          </a:prstGeom>
          <a:noFill/>
          <a:ln w="12700">
            <a:solidFill>
              <a:srgbClr val="0A0A0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098280" y="292608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b="1" i="1" dirty="0">
                <a:solidFill>
                  <a:srgbClr val="044E29"/>
                </a:solidFill>
              </a:rPr>
              <a:t>김</a:t>
            </a:r>
            <a:endParaRPr lang="en-US" sz="10000" dirty="0"/>
          </a:p>
        </p:txBody>
      </p:sp>
      <p:sp>
        <p:nvSpPr>
          <p:cNvPr id="21" name="Text 19"/>
          <p:cNvSpPr/>
          <p:nvPr/>
        </p:nvSpPr>
        <p:spPr>
          <a:xfrm>
            <a:off x="9098280" y="443484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0A0A"/>
                </a:solidFill>
              </a:rPr>
              <a:t>김도형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9098280" y="493776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</a:rPr>
              <a:t>Engineering · ML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0515600" y="653796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02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ISSUE 09 · CAPSTONE 2026 · PROBLEM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0" b="1" i="1" dirty="0">
                <a:solidFill>
                  <a:srgbClr val="0A0A0A"/>
                </a:solidFill>
              </a:rPr>
              <a:t>연 200만 톤</a:t>
            </a:r>
            <a:endParaRPr lang="en-US" sz="10000" dirty="0"/>
          </a:p>
        </p:txBody>
      </p:sp>
      <p:sp>
        <p:nvSpPr>
          <p:cNvPr id="5" name="Text 3"/>
          <p:cNvSpPr/>
          <p:nvPr/>
        </p:nvSpPr>
        <p:spPr>
          <a:xfrm>
            <a:off x="457200" y="283464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B85042"/>
                </a:solidFill>
              </a:rPr>
              <a:t>의 의류가 버려집니다.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57200" y="3749040"/>
            <a:ext cx="3657600" cy="0"/>
          </a:xfrm>
          <a:prstGeom prst="line">
            <a:avLst/>
          </a:prstGeom>
          <a:noFill/>
          <a:ln w="25400">
            <a:solidFill>
              <a:srgbClr val="B850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39319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25252"/>
                </a:solidFill>
              </a:rPr>
              <a:t>국내 패션 산업 폐기 — 95%가 매립·소각.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5720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400" dirty="0">
                <a:solidFill>
                  <a:srgbClr val="525252"/>
                </a:solidFill>
              </a:rPr>
              <a:t>리커머스 시장은 존재하지만, 검색 어려움 + 사이즈 불안 + 진위 의심 — 3가지 장벽.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515600" y="653796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03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ISSUE 09 · CAPSTONE 2026 · INSIGHT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0A0A"/>
                </a:solidFill>
              </a:rPr>
              <a:t>Insight.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457200" y="182880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B85042"/>
                </a:solidFill>
              </a:rPr>
              <a:t>우리 세대는 "중고"를 부끄러워하지 않습니다.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246888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74320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0A0A0A"/>
                </a:solidFill>
              </a:rPr>
              <a:t>20대 응답자 인터뷰 30명 중 27명: "좋은 옷을 합리적으로 사고 싶다."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33832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</a:rPr>
              <a:t>그러나 — 17명이 "사이즈가 안 맞을까봐" 구매를 포기했고,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8404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</a:rPr>
              <a:t>11명이 "진짜 정품인지 모르겠다"고 답했습니다.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4754880"/>
            <a:ext cx="11247120" cy="13716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4937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7B5A8"/>
                </a:solidFill>
              </a:rPr>
              <a:t>OPPORTUNITY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0080" y="525780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FAFAF9"/>
                </a:solidFill>
              </a:rPr>
              <a:t>AI로 사이즈·정품을 검증할 수 있다면, 시장은 열린다.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0515600" y="653796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04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ISSUE 09 · CAPSTONE 2026 · SOLUTION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600" b="1" i="1" dirty="0">
                <a:solidFill>
                  <a:srgbClr val="0A0A0A"/>
                </a:solidFill>
              </a:rPr>
              <a:t>RECYCLE.ME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457200" y="2468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B85042"/>
                </a:solidFill>
              </a:rPr>
              <a:t>AI로 검증되는, 안심 의류 리커머스.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31089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34747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</a:rPr>
              <a:t>01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57200" y="393192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0A0A"/>
                </a:solidFill>
              </a:rPr>
              <a:t>AI 사이즈 핏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457200" y="457200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470916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525252"/>
                </a:solidFill>
              </a:rPr>
              <a:t>사진 1장 + 키/체형 입력으로 사이즈 추천. 정확도 92%.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343400" y="34747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</a:rPr>
              <a:t>02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343400" y="393192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0A0A"/>
                </a:solidFill>
              </a:rPr>
              <a:t>정품 인증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4343400" y="457200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343400" y="470916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525252"/>
                </a:solidFill>
              </a:rPr>
              <a:t>라벨·재봉선·태그 AI 검증. 95% 정확도. 보증 1년.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229600" y="34747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</a:rPr>
              <a:t>03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0" y="393192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0A0A"/>
                </a:solidFill>
              </a:rPr>
              <a:t>투명 가격</a:t>
            </a:r>
            <a:endParaRPr lang="en-US" sz="2200" dirty="0"/>
          </a:p>
        </p:txBody>
      </p:sp>
      <p:sp>
        <p:nvSpPr>
          <p:cNvPr id="17" name="Shape 15"/>
          <p:cNvSpPr/>
          <p:nvPr/>
        </p:nvSpPr>
        <p:spPr>
          <a:xfrm>
            <a:off x="8229600" y="457200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0" y="470916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525252"/>
                </a:solidFill>
              </a:rPr>
              <a:t>원가·시세·할인율 공개. 신뢰 점수 시스템.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515600" y="653796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05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ISSUE 09 · CAPSTONE 2026 · PROCESS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i="1" dirty="0">
                <a:solidFill>
                  <a:srgbClr val="0A0A0A"/>
                </a:solidFill>
              </a:rPr>
              <a:t>How we built it.</a:t>
            </a:r>
            <a:endParaRPr lang="en-US" sz="4800" dirty="0"/>
          </a:p>
        </p:txBody>
      </p:sp>
      <p:sp>
        <p:nvSpPr>
          <p:cNvPr id="5" name="Shape 3"/>
          <p:cNvSpPr/>
          <p:nvPr/>
        </p:nvSpPr>
        <p:spPr>
          <a:xfrm>
            <a:off x="457200" y="210312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46888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</a:rPr>
              <a:t>Week 1-2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2880360"/>
            <a:ext cx="2697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A0A0A"/>
                </a:solidFill>
              </a:rPr>
              <a:t>Research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457200" y="352044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65760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525252"/>
                </a:solidFill>
              </a:rPr>
              <a:t>유저 인터뷰 30 + 시장 조사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337560" y="246888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</a:rPr>
              <a:t>Week 3-4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337560" y="2880360"/>
            <a:ext cx="2697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A0A0A"/>
                </a:solidFill>
              </a:rPr>
              <a:t>Define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3337560" y="352044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37560" y="365760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525252"/>
                </a:solidFill>
              </a:rPr>
              <a:t>Persona · Problem 프레이밍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217920" y="246888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</a:rPr>
              <a:t>Week 5-8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217920" y="2880360"/>
            <a:ext cx="2697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A0A0A"/>
                </a:solidFill>
              </a:rPr>
              <a:t>Design</a:t>
            </a:r>
            <a:endParaRPr lang="en-US" sz="2800" dirty="0"/>
          </a:p>
        </p:txBody>
      </p:sp>
      <p:sp>
        <p:nvSpPr>
          <p:cNvPr id="16" name="Shape 14"/>
          <p:cNvSpPr/>
          <p:nvPr/>
        </p:nvSpPr>
        <p:spPr>
          <a:xfrm>
            <a:off x="6217920" y="352044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17920" y="365760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525252"/>
                </a:solidFill>
              </a:rPr>
              <a:t>Wireframe → Hi-fi → Prototype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098280" y="246888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</a:rPr>
              <a:t>Week 9-12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9098280" y="2880360"/>
            <a:ext cx="2697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A0A0A"/>
                </a:solidFill>
              </a:rPr>
              <a:t>Build</a:t>
            </a:r>
            <a:endParaRPr lang="en-US" sz="2800" dirty="0"/>
          </a:p>
        </p:txBody>
      </p:sp>
      <p:sp>
        <p:nvSpPr>
          <p:cNvPr id="20" name="Shape 18"/>
          <p:cNvSpPr/>
          <p:nvPr/>
        </p:nvSpPr>
        <p:spPr>
          <a:xfrm>
            <a:off x="9098280" y="352044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098280" y="365760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525252"/>
                </a:solidFill>
              </a:rPr>
              <a:t>ML 모델 학습 · 앱 베타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0515600" y="653796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06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ISSUE 09 · CAPSTONE 2026 · DEMO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i="1" dirty="0">
                <a:solidFill>
                  <a:srgbClr val="0A0A0A"/>
                </a:solidFill>
              </a:rPr>
              <a:t>Demo result.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182880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B85042"/>
                </a:solidFill>
              </a:rPr>
              <a:t>베타 4주 · 사용자 200명 · 거래 80건.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46888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92608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0" b="1" i="1" dirty="0">
                <a:solidFill>
                  <a:srgbClr val="0A0A0A"/>
                </a:solidFill>
              </a:rPr>
              <a:t>92%</a:t>
            </a:r>
            <a:endParaRPr lang="en-US" sz="8000" dirty="0"/>
          </a:p>
        </p:txBody>
      </p:sp>
      <p:sp>
        <p:nvSpPr>
          <p:cNvPr id="8" name="Shape 6"/>
          <p:cNvSpPr/>
          <p:nvPr/>
        </p:nvSpPr>
        <p:spPr>
          <a:xfrm>
            <a:off x="457200" y="443484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457200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525252"/>
                </a:solidFill>
              </a:rPr>
              <a:t>AI 사이즈 정확도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337560" y="292608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0" b="1" i="1" dirty="0">
                <a:solidFill>
                  <a:srgbClr val="0A0A0A"/>
                </a:solidFill>
              </a:rPr>
              <a:t>95%</a:t>
            </a:r>
            <a:endParaRPr lang="en-US" sz="8000" dirty="0"/>
          </a:p>
        </p:txBody>
      </p:sp>
      <p:sp>
        <p:nvSpPr>
          <p:cNvPr id="11" name="Shape 9"/>
          <p:cNvSpPr/>
          <p:nvPr/>
        </p:nvSpPr>
        <p:spPr>
          <a:xfrm>
            <a:off x="3337560" y="443484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37560" y="457200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525252"/>
                </a:solidFill>
              </a:rPr>
              <a:t>정품 검증률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217920" y="292608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0" b="1" i="1" dirty="0">
                <a:solidFill>
                  <a:srgbClr val="0A0A0A"/>
                </a:solidFill>
              </a:rPr>
              <a:t>4.7/5</a:t>
            </a:r>
            <a:endParaRPr lang="en-US" sz="8000" dirty="0"/>
          </a:p>
        </p:txBody>
      </p:sp>
      <p:sp>
        <p:nvSpPr>
          <p:cNvPr id="14" name="Shape 12"/>
          <p:cNvSpPr/>
          <p:nvPr/>
        </p:nvSpPr>
        <p:spPr>
          <a:xfrm>
            <a:off x="6217920" y="443484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217920" y="457200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525252"/>
                </a:solidFill>
              </a:rPr>
              <a:t>사용자 만족도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9098280" y="292608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0" b="1" i="1" dirty="0">
                <a:solidFill>
                  <a:srgbClr val="0A0A0A"/>
                </a:solidFill>
              </a:rPr>
              <a:t>+38%</a:t>
            </a:r>
            <a:endParaRPr lang="en-US" sz="8000" dirty="0"/>
          </a:p>
        </p:txBody>
      </p:sp>
      <p:sp>
        <p:nvSpPr>
          <p:cNvPr id="17" name="Shape 15"/>
          <p:cNvSpPr/>
          <p:nvPr/>
        </p:nvSpPr>
        <p:spPr>
          <a:xfrm>
            <a:off x="9098280" y="443484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098280" y="457200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525252"/>
                </a:solidFill>
              </a:rPr>
              <a:t>재방문율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0515600" y="653796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07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ISSUE 09 · CAPSTONE 2026 · IMPACT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0A0A"/>
                </a:solidFill>
              </a:rPr>
              <a:t>Beyond.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457200" y="182880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B85042"/>
                </a:solidFill>
              </a:rPr>
              <a:t>졸업작품 너머의 비전.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46888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92608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spc="300" kern="0" dirty="0">
                <a:solidFill>
                  <a:srgbClr val="B85042"/>
                </a:solidFill>
              </a:rPr>
              <a:t>환경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468880" y="288036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44E29"/>
                </a:solidFill>
              </a:rPr>
              <a:t>−12,000톤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6400800" y="292608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A0A0A"/>
                </a:solidFill>
              </a:rPr>
              <a:t>1년 운영 시 매립 의류 절감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370332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39319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spc="300" kern="0" dirty="0">
                <a:solidFill>
                  <a:srgbClr val="B85042"/>
                </a:solidFill>
              </a:rPr>
              <a:t>경제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468880" y="388620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44E29"/>
                </a:solidFill>
              </a:rPr>
              <a:t>₩140억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6400800" y="393192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A0A0A"/>
                </a:solidFill>
              </a:rPr>
              <a:t>예상 연 거래액 (3년차)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7200" y="470916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49377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spc="300" kern="0" dirty="0">
                <a:solidFill>
                  <a:srgbClr val="B85042"/>
                </a:solidFill>
              </a:rPr>
              <a:t>사회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468880" y="489204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44E29"/>
                </a:solidFill>
              </a:rPr>
              <a:t>+200명</a:t>
            </a:r>
            <a:endParaRPr lang="en-US" sz="4000" dirty="0"/>
          </a:p>
        </p:txBody>
      </p:sp>
      <p:sp>
        <p:nvSpPr>
          <p:cNvPr id="17" name="Text 15"/>
          <p:cNvSpPr/>
          <p:nvPr/>
        </p:nvSpPr>
        <p:spPr>
          <a:xfrm>
            <a:off x="6400800" y="49377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A0A0A"/>
                </a:solidFill>
              </a:rPr>
              <a:t>리커머스 셀러 일자리 창출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57200" y="571500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515600" y="653796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08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ISSUE 09 · CAPSTONE 2026 · FUTURE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0A0A"/>
                </a:solidFill>
              </a:rPr>
              <a:t>What's next.</a:t>
            </a:r>
            <a:endParaRPr lang="en-US" sz="5600" dirty="0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46888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B85042"/>
                </a:solidFill>
              </a:rPr>
              <a:t>2026.06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2468880" y="246888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졸업 + 정식 런칭 (베타 → MVP)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310896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2461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B85042"/>
                </a:solidFill>
              </a:rPr>
              <a:t>2026.09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2468880" y="324612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예비창업패키지 신청 + 시드 투자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57200" y="388620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40233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B85042"/>
                </a:solidFill>
              </a:rPr>
              <a:t>2027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2468880" y="402336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사용자 5만 + 거래액 10억 도전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457200" y="466344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48006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B85042"/>
                </a:solidFill>
              </a:rPr>
              <a:t>2028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2468880" y="480060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글로벌 진출 (일본 → 동남아)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457200" y="54406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515600" y="653796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09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Capstone · 2026</dc:title>
  <dc:subject>PptxGenJS Presentation</dc:subject>
  <dc:creator>PptxGenJS</dc:creator>
  <cp:lastModifiedBy>PptxGenJS</cp:lastModifiedBy>
  <cp:revision>1</cp:revision>
  <dcterms:created xsi:type="dcterms:W3CDTF">2026-04-29T09:55:29Z</dcterms:created>
  <dcterms:modified xsi:type="dcterms:W3CDTF">2026-04-29T09:55:29Z</dcterms:modified>
</cp:coreProperties>
</file>